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99" r:id="rId2"/>
    <p:sldId id="347" r:id="rId3"/>
    <p:sldId id="321" r:id="rId4"/>
    <p:sldId id="330" r:id="rId5"/>
    <p:sldId id="331" r:id="rId6"/>
    <p:sldId id="257" r:id="rId7"/>
    <p:sldId id="258" r:id="rId8"/>
    <p:sldId id="259" r:id="rId9"/>
    <p:sldId id="260" r:id="rId10"/>
    <p:sldId id="261" r:id="rId11"/>
    <p:sldId id="323" r:id="rId12"/>
    <p:sldId id="327" r:id="rId13"/>
    <p:sldId id="325" r:id="rId14"/>
    <p:sldId id="312" r:id="rId15"/>
    <p:sldId id="313" r:id="rId16"/>
    <p:sldId id="315" r:id="rId17"/>
    <p:sldId id="335" r:id="rId18"/>
    <p:sldId id="309" r:id="rId19"/>
    <p:sldId id="311" r:id="rId20"/>
    <p:sldId id="314" r:id="rId21"/>
    <p:sldId id="326" r:id="rId22"/>
    <p:sldId id="304" r:id="rId23"/>
    <p:sldId id="305" r:id="rId24"/>
    <p:sldId id="308" r:id="rId25"/>
    <p:sldId id="340" r:id="rId26"/>
    <p:sldId id="339" r:id="rId27"/>
    <p:sldId id="346" r:id="rId28"/>
    <p:sldId id="317" r:id="rId29"/>
    <p:sldId id="344" r:id="rId30"/>
    <p:sldId id="288" r:id="rId31"/>
    <p:sldId id="303" r:id="rId32"/>
    <p:sldId id="262" r:id="rId33"/>
    <p:sldId id="283" r:id="rId34"/>
    <p:sldId id="284" r:id="rId35"/>
    <p:sldId id="302" r:id="rId36"/>
    <p:sldId id="338" r:id="rId37"/>
    <p:sldId id="322" r:id="rId38"/>
    <p:sldId id="336" r:id="rId39"/>
    <p:sldId id="337" r:id="rId40"/>
    <p:sldId id="297" r:id="rId41"/>
    <p:sldId id="298" r:id="rId42"/>
    <p:sldId id="263" r:id="rId43"/>
    <p:sldId id="264" r:id="rId44"/>
    <p:sldId id="320" r:id="rId45"/>
    <p:sldId id="267" r:id="rId46"/>
    <p:sldId id="268" r:id="rId47"/>
    <p:sldId id="274" r:id="rId48"/>
    <p:sldId id="332" r:id="rId49"/>
    <p:sldId id="278" r:id="rId50"/>
    <p:sldId id="272" r:id="rId51"/>
    <p:sldId id="341" r:id="rId52"/>
    <p:sldId id="282" r:id="rId53"/>
    <p:sldId id="271" r:id="rId54"/>
    <p:sldId id="290" r:id="rId55"/>
    <p:sldId id="342" r:id="rId56"/>
    <p:sldId id="291" r:id="rId57"/>
    <p:sldId id="286" r:id="rId58"/>
    <p:sldId id="287" r:id="rId59"/>
    <p:sldId id="289" r:id="rId60"/>
    <p:sldId id="292" r:id="rId61"/>
    <p:sldId id="293" r:id="rId62"/>
    <p:sldId id="333" r:id="rId63"/>
    <p:sldId id="294" r:id="rId64"/>
    <p:sldId id="348" r:id="rId65"/>
    <p:sldId id="295" r:id="rId6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44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8" autoAdjust="0"/>
    <p:restoredTop sz="96188" autoAdjust="0"/>
  </p:normalViewPr>
  <p:slideViewPr>
    <p:cSldViewPr showGuides="1">
      <p:cViewPr varScale="1">
        <p:scale>
          <a:sx n="76" d="100"/>
          <a:sy n="76" d="100"/>
        </p:scale>
        <p:origin x="498" y="84"/>
      </p:cViewPr>
      <p:guideLst>
        <p:guide orient="horz" pos="2448"/>
        <p:guide pos="2880"/>
      </p:guideLst>
    </p:cSldViewPr>
  </p:slideViewPr>
  <p:notesTextViewPr>
    <p:cViewPr>
      <p:scale>
        <a:sx n="100" d="100"/>
        <a:sy n="100" d="100"/>
      </p:scale>
      <p:origin x="0" y="0"/>
    </p:cViewPr>
  </p:notesTextViewPr>
  <p:sorterViewPr>
    <p:cViewPr>
      <p:scale>
        <a:sx n="66" d="100"/>
        <a:sy n="66" d="100"/>
      </p:scale>
      <p:origin x="0" y="55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406E07E9-A800-1B49-A3B9-F245F48C834B}" type="datetimeFigureOut">
              <a:rPr lang="en-US"/>
              <a:pPr>
                <a:defRPr/>
              </a:pPr>
              <a:t>12/5/2017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8265DF34-7106-2D44-BA67-344EE1A4440A}" type="slidenum">
              <a:rPr lang="en-US"/>
              <a:pPr>
                <a:defRPr/>
              </a:pPr>
              <a:t>‹#›</a:t>
            </a:fld>
            <a:endParaRPr lang="en-US" dirty="0"/>
          </a:p>
        </p:txBody>
      </p:sp>
    </p:spTree>
    <p:extLst>
      <p:ext uri="{BB962C8B-B14F-4D97-AF65-F5344CB8AC3E}">
        <p14:creationId xmlns:p14="http://schemas.microsoft.com/office/powerpoint/2010/main" val="8382100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FD083D-8F7A-2F4C-A31F-BA5C72C290AC}" type="slidenum">
              <a:rPr lang="en-US" sz="1200">
                <a:latin typeface="Calibri" charset="0"/>
                <a:cs typeface="Arial" charset="0"/>
              </a:rPr>
              <a:pPr eaLnBrk="1" hangingPunct="1"/>
              <a:t>1</a:t>
            </a:fld>
            <a:endParaRPr lang="en-US" sz="1200">
              <a:latin typeface="Calibri" charset="0"/>
              <a:cs typeface="Arial" charset="0"/>
            </a:endParaRPr>
          </a:p>
        </p:txBody>
      </p:sp>
    </p:spTree>
    <p:extLst>
      <p:ext uri="{BB962C8B-B14F-4D97-AF65-F5344CB8AC3E}">
        <p14:creationId xmlns:p14="http://schemas.microsoft.com/office/powerpoint/2010/main" val="1446990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505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F9E3946-A6D6-2B42-886D-FBCF6EAB57FD}" type="slidenum">
              <a:rPr lang="en-US" sz="1200">
                <a:latin typeface="Calibri" charset="0"/>
                <a:cs typeface="Arial" charset="0"/>
              </a:rPr>
              <a:pPr eaLnBrk="1" hangingPunct="1"/>
              <a:t>16</a:t>
            </a:fld>
            <a:endParaRPr lang="en-US" sz="1200">
              <a:latin typeface="Calibri" charset="0"/>
              <a:cs typeface="Arial" charset="0"/>
            </a:endParaRPr>
          </a:p>
        </p:txBody>
      </p:sp>
    </p:spTree>
    <p:extLst>
      <p:ext uri="{BB962C8B-B14F-4D97-AF65-F5344CB8AC3E}">
        <p14:creationId xmlns:p14="http://schemas.microsoft.com/office/powerpoint/2010/main" val="83690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813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AC9A6DA-D950-ED41-BD8E-723ECAF68249}" type="slidenum">
              <a:rPr lang="en-US" sz="1200">
                <a:latin typeface="Calibri" charset="0"/>
                <a:cs typeface="Arial" charset="0"/>
              </a:rPr>
              <a:pPr eaLnBrk="1" hangingPunct="1"/>
              <a:t>18</a:t>
            </a:fld>
            <a:endParaRPr lang="en-US" sz="1200">
              <a:latin typeface="Calibri" charset="0"/>
              <a:cs typeface="Arial" charset="0"/>
            </a:endParaRPr>
          </a:p>
        </p:txBody>
      </p:sp>
    </p:spTree>
    <p:extLst>
      <p:ext uri="{BB962C8B-B14F-4D97-AF65-F5344CB8AC3E}">
        <p14:creationId xmlns:p14="http://schemas.microsoft.com/office/powerpoint/2010/main" val="2080642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017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CB4AC7-9069-C14B-A7CA-DC09AD2EC8A8}" type="slidenum">
              <a:rPr lang="en-US" sz="1200">
                <a:latin typeface="Calibri" charset="0"/>
                <a:cs typeface="Arial" charset="0"/>
              </a:rPr>
              <a:pPr eaLnBrk="1" hangingPunct="1"/>
              <a:t>19</a:t>
            </a:fld>
            <a:endParaRPr lang="en-US" sz="1200">
              <a:latin typeface="Calibri" charset="0"/>
              <a:cs typeface="Arial" charset="0"/>
            </a:endParaRPr>
          </a:p>
        </p:txBody>
      </p:sp>
    </p:spTree>
    <p:extLst>
      <p:ext uri="{BB962C8B-B14F-4D97-AF65-F5344CB8AC3E}">
        <p14:creationId xmlns:p14="http://schemas.microsoft.com/office/powerpoint/2010/main" val="2848580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222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B1B897A-0D05-4B47-970E-C941FA907BAB}" type="slidenum">
              <a:rPr lang="en-US" sz="1200">
                <a:latin typeface="Calibri" charset="0"/>
                <a:cs typeface="Arial" charset="0"/>
              </a:rPr>
              <a:pPr eaLnBrk="1" hangingPunct="1"/>
              <a:t>20</a:t>
            </a:fld>
            <a:endParaRPr lang="en-US" sz="1200">
              <a:latin typeface="Calibri" charset="0"/>
              <a:cs typeface="Arial" charset="0"/>
            </a:endParaRPr>
          </a:p>
        </p:txBody>
      </p:sp>
    </p:spTree>
    <p:extLst>
      <p:ext uri="{BB962C8B-B14F-4D97-AF65-F5344CB8AC3E}">
        <p14:creationId xmlns:p14="http://schemas.microsoft.com/office/powerpoint/2010/main" val="327178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427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076B56-8ABD-3F4E-9407-BF8602AA534A}" type="slidenum">
              <a:rPr lang="en-US" sz="1200">
                <a:latin typeface="Calibri" charset="0"/>
                <a:cs typeface="Arial" charset="0"/>
              </a:rPr>
              <a:pPr eaLnBrk="1" hangingPunct="1"/>
              <a:t>21</a:t>
            </a:fld>
            <a:endParaRPr lang="en-US" sz="1200">
              <a:latin typeface="Calibri" charset="0"/>
              <a:cs typeface="Arial" charset="0"/>
            </a:endParaRPr>
          </a:p>
        </p:txBody>
      </p:sp>
    </p:spTree>
    <p:extLst>
      <p:ext uri="{BB962C8B-B14F-4D97-AF65-F5344CB8AC3E}">
        <p14:creationId xmlns:p14="http://schemas.microsoft.com/office/powerpoint/2010/main" val="1291152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A654B9C-3062-7B4D-8E22-EBD55E27A38E}" type="slidenum">
              <a:rPr lang="en-US" sz="1200">
                <a:latin typeface="Calibri" charset="0"/>
                <a:cs typeface="Arial" charset="0"/>
              </a:rPr>
              <a:pPr eaLnBrk="1" hangingPunct="1"/>
              <a:t>22</a:t>
            </a:fld>
            <a:endParaRPr lang="en-US" sz="1200">
              <a:latin typeface="Calibri" charset="0"/>
              <a:cs typeface="Arial" charset="0"/>
            </a:endParaRPr>
          </a:p>
        </p:txBody>
      </p:sp>
    </p:spTree>
    <p:extLst>
      <p:ext uri="{BB962C8B-B14F-4D97-AF65-F5344CB8AC3E}">
        <p14:creationId xmlns:p14="http://schemas.microsoft.com/office/powerpoint/2010/main" val="3388200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837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837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A33ECD-8033-B14E-864B-760F769E0931}" type="slidenum">
              <a:rPr lang="en-US" sz="1200">
                <a:latin typeface="Calibri" charset="0"/>
                <a:cs typeface="Arial" charset="0"/>
              </a:rPr>
              <a:pPr eaLnBrk="1" hangingPunct="1"/>
              <a:t>23</a:t>
            </a:fld>
            <a:endParaRPr lang="en-US" sz="1200">
              <a:latin typeface="Calibri" charset="0"/>
              <a:cs typeface="Arial" charset="0"/>
            </a:endParaRPr>
          </a:p>
        </p:txBody>
      </p:sp>
    </p:spTree>
    <p:extLst>
      <p:ext uri="{BB962C8B-B14F-4D97-AF65-F5344CB8AC3E}">
        <p14:creationId xmlns:p14="http://schemas.microsoft.com/office/powerpoint/2010/main" val="1856640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04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828C3BA-FC54-7F41-850A-743F6B03116C}" type="slidenum">
              <a:rPr lang="en-US" sz="1200">
                <a:latin typeface="Calibri" charset="0"/>
                <a:cs typeface="Arial" charset="0"/>
              </a:rPr>
              <a:pPr eaLnBrk="1" hangingPunct="1"/>
              <a:t>24</a:t>
            </a:fld>
            <a:endParaRPr lang="en-US" sz="1200">
              <a:latin typeface="Calibri" charset="0"/>
              <a:cs typeface="Arial" charset="0"/>
            </a:endParaRPr>
          </a:p>
        </p:txBody>
      </p:sp>
    </p:spTree>
    <p:extLst>
      <p:ext uri="{BB962C8B-B14F-4D97-AF65-F5344CB8AC3E}">
        <p14:creationId xmlns:p14="http://schemas.microsoft.com/office/powerpoint/2010/main" val="1108082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451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451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6CFFBCA-030F-5642-8D05-44E6E321783F}" type="slidenum">
              <a:rPr lang="en-US" sz="1200">
                <a:latin typeface="Calibri" charset="0"/>
                <a:cs typeface="Arial" charset="0"/>
              </a:rPr>
              <a:pPr eaLnBrk="1" hangingPunct="1"/>
              <a:t>28</a:t>
            </a:fld>
            <a:endParaRPr lang="en-US" sz="1200">
              <a:latin typeface="Calibri" charset="0"/>
              <a:cs typeface="Arial" charset="0"/>
            </a:endParaRPr>
          </a:p>
        </p:txBody>
      </p:sp>
    </p:spTree>
    <p:extLst>
      <p:ext uri="{BB962C8B-B14F-4D97-AF65-F5344CB8AC3E}">
        <p14:creationId xmlns:p14="http://schemas.microsoft.com/office/powerpoint/2010/main" val="4018274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86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86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4649947-C255-EA49-A10D-24D31C5A006D}" type="slidenum">
              <a:rPr lang="en-US" sz="1200">
                <a:latin typeface="Calibri" charset="0"/>
                <a:cs typeface="Arial" charset="0"/>
              </a:rPr>
              <a:pPr eaLnBrk="1" hangingPunct="1"/>
              <a:t>31</a:t>
            </a:fld>
            <a:endParaRPr lang="en-US" sz="1200">
              <a:latin typeface="Calibri" charset="0"/>
              <a:cs typeface="Arial" charset="0"/>
            </a:endParaRPr>
          </a:p>
        </p:txBody>
      </p:sp>
    </p:spTree>
    <p:extLst>
      <p:ext uri="{BB962C8B-B14F-4D97-AF65-F5344CB8AC3E}">
        <p14:creationId xmlns:p14="http://schemas.microsoft.com/office/powerpoint/2010/main" val="840956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732163-E041-2B40-B15B-28370FE08166}" type="slidenum">
              <a:rPr lang="en-US" sz="1200">
                <a:latin typeface="Calibri" charset="0"/>
                <a:cs typeface="Arial" charset="0"/>
              </a:rPr>
              <a:pPr eaLnBrk="1" hangingPunct="1"/>
              <a:t>6</a:t>
            </a:fld>
            <a:endParaRPr lang="en-US" sz="1200">
              <a:latin typeface="Calibri" charset="0"/>
              <a:cs typeface="Arial" charset="0"/>
            </a:endParaRPr>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extLst>
      <p:ext uri="{BB962C8B-B14F-4D97-AF65-F5344CB8AC3E}">
        <p14:creationId xmlns:p14="http://schemas.microsoft.com/office/powerpoint/2010/main" val="1312020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68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168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DB3EACE-DFDE-6340-A59D-A44F4005111C}" type="slidenum">
              <a:rPr lang="en-US" sz="1200">
                <a:latin typeface="Calibri" charset="0"/>
              </a:rPr>
              <a:pPr algn="r" eaLnBrk="1" hangingPunct="1"/>
              <a:t>33</a:t>
            </a:fld>
            <a:endParaRPr lang="en-US" sz="1200">
              <a:latin typeface="Calibri" charset="0"/>
            </a:endParaRPr>
          </a:p>
        </p:txBody>
      </p:sp>
    </p:spTree>
    <p:extLst>
      <p:ext uri="{BB962C8B-B14F-4D97-AF65-F5344CB8AC3E}">
        <p14:creationId xmlns:p14="http://schemas.microsoft.com/office/powerpoint/2010/main" val="1403804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373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373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6E8FB12-FB28-0647-B16F-29EE843880FD}" type="slidenum">
              <a:rPr lang="en-US" sz="1200">
                <a:latin typeface="Calibri" charset="0"/>
              </a:rPr>
              <a:pPr algn="r" eaLnBrk="1" hangingPunct="1"/>
              <a:t>34</a:t>
            </a:fld>
            <a:endParaRPr lang="en-US" sz="1200">
              <a:latin typeface="Calibri" charset="0"/>
            </a:endParaRPr>
          </a:p>
        </p:txBody>
      </p:sp>
    </p:spTree>
    <p:extLst>
      <p:ext uri="{BB962C8B-B14F-4D97-AF65-F5344CB8AC3E}">
        <p14:creationId xmlns:p14="http://schemas.microsoft.com/office/powerpoint/2010/main" val="1316033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577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577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E4FE180-7BE8-8343-81ED-F068CFE00D64}" type="slidenum">
              <a:rPr lang="en-US" sz="1200">
                <a:latin typeface="Calibri" charset="0"/>
                <a:cs typeface="Arial" charset="0"/>
              </a:rPr>
              <a:pPr eaLnBrk="1" hangingPunct="1"/>
              <a:t>35</a:t>
            </a:fld>
            <a:endParaRPr lang="en-US" sz="1200">
              <a:latin typeface="Calibri" charset="0"/>
              <a:cs typeface="Arial" charset="0"/>
            </a:endParaRPr>
          </a:p>
        </p:txBody>
      </p:sp>
    </p:spTree>
    <p:extLst>
      <p:ext uri="{BB962C8B-B14F-4D97-AF65-F5344CB8AC3E}">
        <p14:creationId xmlns:p14="http://schemas.microsoft.com/office/powerpoint/2010/main" val="3403105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782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7782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3B88DE7-97A7-4B4C-8E62-B5608EE9D39E}" type="slidenum">
              <a:rPr lang="en-US" sz="1200">
                <a:latin typeface="Calibri" charset="0"/>
                <a:cs typeface="Arial" charset="0"/>
              </a:rPr>
              <a:pPr eaLnBrk="1" hangingPunct="1"/>
              <a:t>36</a:t>
            </a:fld>
            <a:endParaRPr lang="en-US" sz="1200">
              <a:latin typeface="Calibri" charset="0"/>
              <a:cs typeface="Arial" charset="0"/>
            </a:endParaRPr>
          </a:p>
        </p:txBody>
      </p:sp>
    </p:spTree>
    <p:extLst>
      <p:ext uri="{BB962C8B-B14F-4D97-AF65-F5344CB8AC3E}">
        <p14:creationId xmlns:p14="http://schemas.microsoft.com/office/powerpoint/2010/main" val="3290580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987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987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77821D4-622D-FC43-829E-E045BD191337}" type="slidenum">
              <a:rPr lang="en-US" sz="1200">
                <a:latin typeface="Calibri" charset="0"/>
                <a:cs typeface="Arial" charset="0"/>
              </a:rPr>
              <a:pPr eaLnBrk="1" hangingPunct="1"/>
              <a:t>37</a:t>
            </a:fld>
            <a:endParaRPr lang="en-US" sz="1200">
              <a:latin typeface="Calibri" charset="0"/>
              <a:cs typeface="Arial" charset="0"/>
            </a:endParaRPr>
          </a:p>
        </p:txBody>
      </p:sp>
    </p:spTree>
    <p:extLst>
      <p:ext uri="{BB962C8B-B14F-4D97-AF65-F5344CB8AC3E}">
        <p14:creationId xmlns:p14="http://schemas.microsoft.com/office/powerpoint/2010/main" val="3845548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81922" name="Notes Placeholder 2"/>
          <p:cNvSpPr>
            <a:spLocks noGrp="1"/>
          </p:cNvSpPr>
          <p:nvPr>
            <p:ph type="body" idx="1"/>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8192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E2BC8E0-8B91-A842-BF76-5EBBC010A668}" type="slidenum">
              <a:rPr lang="en-US" sz="1200"/>
              <a:pPr algn="r" eaLnBrk="1" hangingPunct="1"/>
              <a:t>38</a:t>
            </a:fld>
            <a:endParaRPr lang="en-US" sz="1200"/>
          </a:p>
        </p:txBody>
      </p:sp>
    </p:spTree>
    <p:extLst>
      <p:ext uri="{BB962C8B-B14F-4D97-AF65-F5344CB8AC3E}">
        <p14:creationId xmlns:p14="http://schemas.microsoft.com/office/powerpoint/2010/main" val="16422493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397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397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E92A99-5B2E-E045-BC7C-A08A34BE2AE6}" type="slidenum">
              <a:rPr lang="en-US" sz="1200">
                <a:latin typeface="Calibri" charset="0"/>
                <a:cs typeface="Arial" charset="0"/>
              </a:rPr>
              <a:pPr eaLnBrk="1" hangingPunct="1"/>
              <a:t>39</a:t>
            </a:fld>
            <a:endParaRPr lang="en-US" sz="1200">
              <a:latin typeface="Calibri" charset="0"/>
              <a:cs typeface="Arial" charset="0"/>
            </a:endParaRPr>
          </a:p>
        </p:txBody>
      </p:sp>
    </p:spTree>
    <p:extLst>
      <p:ext uri="{BB962C8B-B14F-4D97-AF65-F5344CB8AC3E}">
        <p14:creationId xmlns:p14="http://schemas.microsoft.com/office/powerpoint/2010/main" val="3875262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9E7ABB-9878-7E40-A121-E4A67AF463E1}" type="slidenum">
              <a:rPr lang="en-US" sz="1200">
                <a:latin typeface="Calibri" charset="0"/>
                <a:cs typeface="Arial" charset="0"/>
              </a:rPr>
              <a:pPr eaLnBrk="1" hangingPunct="1"/>
              <a:t>40</a:t>
            </a:fld>
            <a:endParaRPr lang="en-US" sz="1200">
              <a:latin typeface="Calibri" charset="0"/>
              <a:cs typeface="Arial" charset="0"/>
            </a:endParaRPr>
          </a:p>
        </p:txBody>
      </p:sp>
      <p:sp>
        <p:nvSpPr>
          <p:cNvPr id="87042" name="Rectangle 2"/>
          <p:cNvSpPr>
            <a:spLocks noGrp="1" noRot="1" noChangeAspect="1" noChangeArrowheads="1" noTextEdit="1"/>
          </p:cNvSpPr>
          <p:nvPr>
            <p:ph type="sldImg"/>
          </p:nvPr>
        </p:nvSpPr>
        <p:spPr bwMode="auto">
          <a:xfrm>
            <a:off x="2355850" y="688975"/>
            <a:ext cx="2146300" cy="16097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7043" name="Rectangle 3"/>
          <p:cNvSpPr>
            <a:spLocks noGrp="1" noChangeArrowheads="1"/>
          </p:cNvSpPr>
          <p:nvPr>
            <p:ph type="body" idx="1"/>
          </p:nvPr>
        </p:nvSpPr>
        <p:spPr bwMode="auto">
          <a:xfrm>
            <a:off x="914400" y="2908300"/>
            <a:ext cx="5029200" cy="54911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6981" tIns="48491" rIns="96981" bIns="48491" numCol="1" anchor="t" anchorCtr="0" compatLnSpc="1">
            <a:prstTxWarp prst="textNoShape">
              <a:avLst/>
            </a:prstTxWarp>
          </a:bodyPr>
          <a:lstStyle/>
          <a:p>
            <a:pPr eaLnBrk="1" hangingPunct="1">
              <a:spcBef>
                <a:spcPct val="0"/>
              </a:spcBef>
            </a:pPr>
            <a:r>
              <a:rPr lang="en-US">
                <a:latin typeface="Calibri" charset="0"/>
              </a:rPr>
              <a:t>This question is harder to answer than you may think.  Its easy to get sidetracked and single minded when it comes to getting outside and playing.  Maybe it just snowed a foot and you</a:t>
            </a:r>
            <a:r>
              <a:rPr lang="ja-JP" altLang="en-US">
                <a:latin typeface="Calibri" charset="0"/>
              </a:rPr>
              <a:t>’</a:t>
            </a:r>
            <a:r>
              <a:rPr lang="en-US" altLang="ja-JP">
                <a:latin typeface="Calibri" charset="0"/>
              </a:rPr>
              <a:t>ve got your brand new pair of skis that you</a:t>
            </a:r>
            <a:r>
              <a:rPr lang="ja-JP" altLang="en-US">
                <a:latin typeface="Calibri" charset="0"/>
              </a:rPr>
              <a:t>’</a:t>
            </a:r>
            <a:r>
              <a:rPr lang="en-US" altLang="ja-JP">
                <a:latin typeface="Calibri" charset="0"/>
              </a:rPr>
              <a:t>re just itching to test drive.  Will you pay attention to all the signs, or just selectively choose those that will allow you to ride, ignoring those that may put a damper on the fun?  </a:t>
            </a:r>
          </a:p>
          <a:p>
            <a:pPr eaLnBrk="1" hangingPunct="1">
              <a:spcBef>
                <a:spcPct val="0"/>
              </a:spcBef>
            </a:pPr>
            <a:endParaRPr lang="en-US">
              <a:latin typeface="Calibri" charset="0"/>
            </a:endParaRPr>
          </a:p>
          <a:p>
            <a:pPr eaLnBrk="1" hangingPunct="1">
              <a:spcBef>
                <a:spcPct val="0"/>
              </a:spcBef>
            </a:pPr>
            <a:r>
              <a:rPr lang="en-US">
                <a:latin typeface="Calibri" charset="0"/>
              </a:rPr>
              <a:t>Ignorance is not bliss and as some of these stories have shown, death can come swiftly to those who see only what they want to see.</a:t>
            </a:r>
          </a:p>
        </p:txBody>
      </p:sp>
    </p:spTree>
    <p:extLst>
      <p:ext uri="{BB962C8B-B14F-4D97-AF65-F5344CB8AC3E}">
        <p14:creationId xmlns:p14="http://schemas.microsoft.com/office/powerpoint/2010/main" val="38278508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909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How do we make decisions?  This can be a complex interplay of factors involving: what we observe, our past interactions with snow and perhaps near missing or false positives (times when you were uncertain about snow stability, but rode and got away with it despite our possible ignorance), what we think will probably happen and worst of all our Desire. </a:t>
            </a:r>
          </a:p>
        </p:txBody>
      </p:sp>
      <p:sp>
        <p:nvSpPr>
          <p:cNvPr id="8909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8DD7057-4163-CF40-ACC7-2EF3B1A7B96D}" type="slidenum">
              <a:rPr lang="en-US" sz="1200">
                <a:latin typeface="Calibri" charset="0"/>
                <a:cs typeface="Arial" charset="0"/>
              </a:rPr>
              <a:pPr eaLnBrk="1" hangingPunct="1"/>
              <a:t>41</a:t>
            </a:fld>
            <a:endParaRPr lang="en-US" sz="1200">
              <a:latin typeface="Calibri" charset="0"/>
              <a:cs typeface="Arial" charset="0"/>
            </a:endParaRPr>
          </a:p>
        </p:txBody>
      </p:sp>
    </p:spTree>
    <p:extLst>
      <p:ext uri="{BB962C8B-B14F-4D97-AF65-F5344CB8AC3E}">
        <p14:creationId xmlns:p14="http://schemas.microsoft.com/office/powerpoint/2010/main" val="3031682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1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Here is a graph depicting the trends in yearly avalanche fatalities ending a decade ago </a:t>
            </a:r>
          </a:p>
        </p:txBody>
      </p:sp>
      <p:sp>
        <p:nvSpPr>
          <p:cNvPr id="921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65EF23C-0091-C04D-810A-39B5FD9A0E08}" type="slidenum">
              <a:rPr lang="en-US" sz="1200">
                <a:latin typeface="Calibri" charset="0"/>
                <a:cs typeface="Arial" charset="0"/>
              </a:rPr>
              <a:pPr eaLnBrk="1" hangingPunct="1"/>
              <a:t>43</a:t>
            </a:fld>
            <a:endParaRPr lang="en-US" sz="1200">
              <a:latin typeface="Calibri" charset="0"/>
              <a:cs typeface="Arial" charset="0"/>
            </a:endParaRPr>
          </a:p>
        </p:txBody>
      </p:sp>
    </p:spTree>
    <p:extLst>
      <p:ext uri="{BB962C8B-B14F-4D97-AF65-F5344CB8AC3E}">
        <p14:creationId xmlns:p14="http://schemas.microsoft.com/office/powerpoint/2010/main" val="300901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330D70-88ED-2E46-9527-7B547FE1BB60}" type="slidenum">
              <a:rPr lang="en-US" sz="1200">
                <a:latin typeface="Calibri" charset="0"/>
                <a:cs typeface="Arial" charset="0"/>
              </a:rPr>
              <a:pPr eaLnBrk="1" hangingPunct="1"/>
              <a:t>7</a:t>
            </a:fld>
            <a:endParaRPr lang="en-US" sz="1200">
              <a:latin typeface="Calibri" charset="0"/>
              <a:cs typeface="Arial" charset="0"/>
            </a:endParaRPr>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extLst>
      <p:ext uri="{BB962C8B-B14F-4D97-AF65-F5344CB8AC3E}">
        <p14:creationId xmlns:p14="http://schemas.microsoft.com/office/powerpoint/2010/main" val="3353080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B57428-D7FC-C749-AC60-8EA80B78A422}" type="slidenum">
              <a:rPr lang="en-US" sz="1200">
                <a:latin typeface="Calibri" charset="0"/>
                <a:cs typeface="Arial" charset="0"/>
              </a:rPr>
              <a:pPr eaLnBrk="1" hangingPunct="1"/>
              <a:t>44</a:t>
            </a:fld>
            <a:endParaRPr lang="en-US" sz="1200">
              <a:latin typeface="Calibri" charset="0"/>
              <a:cs typeface="Arial" charset="0"/>
            </a:endParaRPr>
          </a:p>
        </p:txBody>
      </p:sp>
      <p:sp>
        <p:nvSpPr>
          <p:cNvPr id="942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421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extLst>
      <p:ext uri="{BB962C8B-B14F-4D97-AF65-F5344CB8AC3E}">
        <p14:creationId xmlns:p14="http://schemas.microsoft.com/office/powerpoint/2010/main" val="7197276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728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9728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4FB9B6-A979-2D4F-8B76-6A948D381690}" type="slidenum">
              <a:rPr lang="en-US" sz="1200">
                <a:latin typeface="Calibri" charset="0"/>
                <a:cs typeface="Arial" charset="0"/>
              </a:rPr>
              <a:pPr eaLnBrk="1" hangingPunct="1"/>
              <a:t>46</a:t>
            </a:fld>
            <a:endParaRPr lang="en-US" sz="1200">
              <a:latin typeface="Calibri" charset="0"/>
              <a:cs typeface="Arial" charset="0"/>
            </a:endParaRPr>
          </a:p>
        </p:txBody>
      </p:sp>
    </p:spTree>
    <p:extLst>
      <p:ext uri="{BB962C8B-B14F-4D97-AF65-F5344CB8AC3E}">
        <p14:creationId xmlns:p14="http://schemas.microsoft.com/office/powerpoint/2010/main" val="34308370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933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9933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7822BC-2F16-514B-91DC-78AE5D01260C}" type="slidenum">
              <a:rPr lang="en-US" sz="1200">
                <a:latin typeface="Calibri" charset="0"/>
                <a:cs typeface="Arial" charset="0"/>
              </a:rPr>
              <a:pPr eaLnBrk="1" hangingPunct="1"/>
              <a:t>47</a:t>
            </a:fld>
            <a:endParaRPr lang="en-US" sz="1200">
              <a:latin typeface="Calibri" charset="0"/>
              <a:cs typeface="Arial" charset="0"/>
            </a:endParaRPr>
          </a:p>
        </p:txBody>
      </p:sp>
    </p:spTree>
    <p:extLst>
      <p:ext uri="{BB962C8B-B14F-4D97-AF65-F5344CB8AC3E}">
        <p14:creationId xmlns:p14="http://schemas.microsoft.com/office/powerpoint/2010/main" val="2465172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0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0240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2CD45C-0165-D640-A4B0-9D9C3F8CFD45}" type="slidenum">
              <a:rPr lang="en-US" sz="1200">
                <a:latin typeface="Calibri" charset="0"/>
                <a:cs typeface="Arial" charset="0"/>
              </a:rPr>
              <a:pPr eaLnBrk="1" hangingPunct="1"/>
              <a:t>49</a:t>
            </a:fld>
            <a:endParaRPr lang="en-US" sz="1200">
              <a:latin typeface="Calibri" charset="0"/>
              <a:cs typeface="Arial" charset="0"/>
            </a:endParaRPr>
          </a:p>
        </p:txBody>
      </p:sp>
    </p:spTree>
    <p:extLst>
      <p:ext uri="{BB962C8B-B14F-4D97-AF65-F5344CB8AC3E}">
        <p14:creationId xmlns:p14="http://schemas.microsoft.com/office/powerpoint/2010/main" val="40566209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445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Solo is probably safest from a judgment point of view – but you are cooked if you are wrong</a:t>
            </a:r>
          </a:p>
          <a:p>
            <a:pPr eaLnBrk="1" hangingPunct="1">
              <a:spcBef>
                <a:spcPct val="0"/>
              </a:spcBef>
            </a:pPr>
            <a:r>
              <a:rPr lang="en-US">
                <a:latin typeface="Calibri" charset="0"/>
              </a:rPr>
              <a:t>Pairs are good but resources are still limited</a:t>
            </a:r>
          </a:p>
          <a:p>
            <a:pPr eaLnBrk="1" hangingPunct="1">
              <a:spcBef>
                <a:spcPct val="0"/>
              </a:spcBef>
            </a:pPr>
            <a:r>
              <a:rPr lang="en-US">
                <a:latin typeface="Calibri" charset="0"/>
              </a:rPr>
              <a:t>Three is probably the safest group size</a:t>
            </a:r>
          </a:p>
          <a:p>
            <a:pPr eaLnBrk="1" hangingPunct="1">
              <a:spcBef>
                <a:spcPct val="0"/>
              </a:spcBef>
            </a:pPr>
            <a:r>
              <a:rPr lang="en-US">
                <a:latin typeface="Calibri" charset="0"/>
              </a:rPr>
              <a:t>Four is OK but communications are stretched</a:t>
            </a:r>
          </a:p>
          <a:p>
            <a:pPr eaLnBrk="1" hangingPunct="1">
              <a:spcBef>
                <a:spcPct val="0"/>
              </a:spcBef>
            </a:pPr>
            <a:r>
              <a:rPr lang="en-US">
                <a:latin typeface="Calibri" charset="0"/>
              </a:rPr>
              <a:t>Five to seven is cumbersome and difficult to manage</a:t>
            </a:r>
          </a:p>
          <a:p>
            <a:pPr eaLnBrk="1" hangingPunct="1">
              <a:spcBef>
                <a:spcPct val="0"/>
              </a:spcBef>
            </a:pPr>
            <a:r>
              <a:rPr lang="en-US">
                <a:latin typeface="Calibri" charset="0"/>
              </a:rPr>
              <a:t>More than seven put excessive load on snowpack</a:t>
            </a:r>
          </a:p>
          <a:p>
            <a:pPr eaLnBrk="1" hangingPunct="1">
              <a:spcBef>
                <a:spcPct val="0"/>
              </a:spcBef>
            </a:pPr>
            <a:endParaRPr lang="en-US">
              <a:latin typeface="Calibri" charset="0"/>
            </a:endParaRPr>
          </a:p>
        </p:txBody>
      </p:sp>
      <p:sp>
        <p:nvSpPr>
          <p:cNvPr id="10445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38FFDF-DFCD-C843-B014-52A827FBB505}" type="slidenum">
              <a:rPr lang="en-US" sz="1200">
                <a:latin typeface="Calibri" charset="0"/>
                <a:cs typeface="Arial" charset="0"/>
              </a:rPr>
              <a:pPr eaLnBrk="1" hangingPunct="1"/>
              <a:t>50</a:t>
            </a:fld>
            <a:endParaRPr lang="en-US" sz="1200">
              <a:latin typeface="Calibri" charset="0"/>
              <a:cs typeface="Arial" charset="0"/>
            </a:endParaRPr>
          </a:p>
        </p:txBody>
      </p:sp>
    </p:spTree>
    <p:extLst>
      <p:ext uri="{BB962C8B-B14F-4D97-AF65-F5344CB8AC3E}">
        <p14:creationId xmlns:p14="http://schemas.microsoft.com/office/powerpoint/2010/main" val="6456540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5F0F0A-B00B-B14A-BB1F-2B9D0D049A5F}" type="slidenum">
              <a:rPr lang="en-US" sz="1200">
                <a:latin typeface="Calibri" charset="0"/>
              </a:rPr>
              <a:pPr algn="r" eaLnBrk="1" hangingPunct="1"/>
              <a:t>52</a:t>
            </a:fld>
            <a:endParaRPr lang="en-US" sz="1200">
              <a:latin typeface="Calibri" charset="0"/>
            </a:endParaRPr>
          </a:p>
        </p:txBody>
      </p:sp>
      <p:sp>
        <p:nvSpPr>
          <p:cNvPr id="108546" name="Rectangle 2"/>
          <p:cNvSpPr>
            <a:spLocks noGrp="1" noRot="1" noChangeAspect="1" noChangeArrowheads="1" noTextEdit="1"/>
          </p:cNvSpPr>
          <p:nvPr>
            <p:ph type="sldImg"/>
          </p:nvPr>
        </p:nvSpPr>
        <p:spPr bwMode="auto">
          <a:xfrm>
            <a:off x="2355850" y="688975"/>
            <a:ext cx="2146300" cy="16097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8547" name="Rectangle 3"/>
          <p:cNvSpPr>
            <a:spLocks noGrp="1" noChangeArrowheads="1"/>
          </p:cNvSpPr>
          <p:nvPr>
            <p:ph type="body" idx="1"/>
          </p:nvPr>
        </p:nvSpPr>
        <p:spPr bwMode="auto">
          <a:xfrm>
            <a:off x="914400" y="2908300"/>
            <a:ext cx="5029200" cy="5491163"/>
          </a:xfrm>
          <a:solidFill>
            <a:srgbClr val="FFFFFF"/>
          </a:solidFill>
          <a:extLst>
            <a:ext uri="{91240B29-F687-4f45-9708-019B960494DF}">
              <a14:hiddenLine xmlns="" xmlns:a14="http://schemas.microsoft.com/office/drawing/2010/main" w="9525">
                <a:solidFill>
                  <a:srgbClr val="000000"/>
                </a:solidFill>
                <a:miter lim="800000"/>
                <a:headEnd/>
                <a:tailEnd/>
              </a14:hiddenLine>
            </a:ext>
          </a:extLst>
        </p:spPr>
        <p:txBody>
          <a:bodyPr wrap="square" lIns="90579" tIns="45290" rIns="90579" bIns="45290" numCol="1" anchor="t" anchorCtr="0" compatLnSpc="1">
            <a:prstTxWarp prst="textNoShape">
              <a:avLst/>
            </a:prstTxWarp>
          </a:bodyPr>
          <a:lstStyle/>
          <a:p>
            <a:pPr eaLnBrk="1" hangingPunct="1">
              <a:spcBef>
                <a:spcPct val="0"/>
              </a:spcBef>
            </a:pPr>
            <a:r>
              <a:rPr lang="en-US">
                <a:latin typeface="Calibri" charset="0"/>
              </a:rPr>
              <a:t>Recent avalanches are a huge sign of instability.  Can the snow slide? Yes, in fact it already did!!</a:t>
            </a:r>
          </a:p>
          <a:p>
            <a:pPr eaLnBrk="1" hangingPunct="1">
              <a:spcBef>
                <a:spcPct val="0"/>
              </a:spcBef>
            </a:pPr>
            <a:r>
              <a:rPr lang="en-US">
                <a:latin typeface="Calibri" charset="0"/>
              </a:rPr>
              <a:t>&lt;click&gt;</a:t>
            </a:r>
          </a:p>
          <a:p>
            <a:pPr eaLnBrk="1" hangingPunct="1">
              <a:spcBef>
                <a:spcPct val="0"/>
              </a:spcBef>
            </a:pPr>
            <a:r>
              <a:rPr lang="en-US">
                <a:latin typeface="Calibri" charset="0"/>
              </a:rPr>
              <a:t>Do you think it would be a good idea to snowmobile on the untracked snow in between these two avalanches?</a:t>
            </a:r>
          </a:p>
          <a:p>
            <a:pPr eaLnBrk="1" hangingPunct="1">
              <a:spcBef>
                <a:spcPct val="0"/>
              </a:spcBef>
            </a:pPr>
            <a:r>
              <a:rPr lang="en-US">
                <a:latin typeface="Calibri" charset="0"/>
              </a:rPr>
              <a:t>&lt;click&gt;</a:t>
            </a:r>
          </a:p>
          <a:p>
            <a:pPr eaLnBrk="1" hangingPunct="1">
              <a:spcBef>
                <a:spcPct val="0"/>
              </a:spcBef>
            </a:pPr>
            <a:r>
              <a:rPr lang="en-US">
                <a:latin typeface="Calibri" charset="0"/>
              </a:rPr>
              <a:t>NO!</a:t>
            </a:r>
          </a:p>
          <a:p>
            <a:pPr eaLnBrk="1" hangingPunct="1">
              <a:spcBef>
                <a:spcPct val="0"/>
              </a:spcBef>
            </a:pPr>
            <a:r>
              <a:rPr lang="en-US">
                <a:latin typeface="Calibri" charset="0"/>
              </a:rPr>
              <a:t>Pay attention to the Mother Nature since she</a:t>
            </a:r>
            <a:r>
              <a:rPr lang="ja-JP" altLang="en-US">
                <a:latin typeface="Calibri" charset="0"/>
              </a:rPr>
              <a:t>’</a:t>
            </a:r>
            <a:r>
              <a:rPr lang="en-US" altLang="ja-JP">
                <a:latin typeface="Calibri" charset="0"/>
              </a:rPr>
              <a:t>s always giving signs about the snow stability if you know how to read them. Recent avalanche activity is one of natures most obvious warning that the snow is unstable and can slide!!  This simple observation is missed more than you can imagine.  Have your eyeballs open out there!</a:t>
            </a:r>
          </a:p>
          <a:p>
            <a:pPr eaLnBrk="1" hangingPunct="1">
              <a:spcBef>
                <a:spcPct val="0"/>
              </a:spcBef>
            </a:pPr>
            <a:endParaRPr lang="en-US">
              <a:latin typeface="Calibri" charset="0"/>
            </a:endParaRPr>
          </a:p>
          <a:p>
            <a:pPr eaLnBrk="1" hangingPunct="1">
              <a:spcBef>
                <a:spcPct val="0"/>
              </a:spcBef>
            </a:pPr>
            <a:r>
              <a:rPr lang="en-US">
                <a:latin typeface="Calibri" charset="0"/>
              </a:rPr>
              <a:t>Many times as you</a:t>
            </a:r>
            <a:r>
              <a:rPr lang="ja-JP" altLang="en-US">
                <a:latin typeface="Calibri" charset="0"/>
              </a:rPr>
              <a:t>’</a:t>
            </a:r>
            <a:r>
              <a:rPr lang="en-US" altLang="ja-JP">
                <a:latin typeface="Calibri" charset="0"/>
              </a:rPr>
              <a:t>re driving to the trailhead you</a:t>
            </a:r>
            <a:r>
              <a:rPr lang="ja-JP" altLang="en-US">
                <a:latin typeface="Calibri" charset="0"/>
              </a:rPr>
              <a:t>’</a:t>
            </a:r>
            <a:r>
              <a:rPr lang="en-US" altLang="ja-JP">
                <a:latin typeface="Calibri" charset="0"/>
              </a:rPr>
              <a:t>ll have opportunities to look at the surrounding terrain and search for recent avalanches.  Start formulating your own assessment of the snow stability before you get on your machine.</a:t>
            </a:r>
          </a:p>
          <a:p>
            <a:pPr eaLnBrk="1" hangingPunct="1">
              <a:spcBef>
                <a:spcPct val="0"/>
              </a:spcBef>
            </a:pPr>
            <a:endParaRPr lang="en-US">
              <a:latin typeface="Calibri" charset="0"/>
            </a:endParaRPr>
          </a:p>
        </p:txBody>
      </p:sp>
    </p:spTree>
    <p:extLst>
      <p:ext uri="{BB962C8B-B14F-4D97-AF65-F5344CB8AC3E}">
        <p14:creationId xmlns:p14="http://schemas.microsoft.com/office/powerpoint/2010/main" val="32039831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059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Ski track were thought to mean that the slope had been test driven and was therefore safe.  In this slide we see an adjacent slope with almost identical configuration (aspect relative to sun and snow accumulation, slope angle,  and even rollovers) yet it slid. The thought is that skier seem to have continued to ski the slope in the right-hand view.</a:t>
            </a:r>
          </a:p>
        </p:txBody>
      </p:sp>
      <p:sp>
        <p:nvSpPr>
          <p:cNvPr id="11059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4A1E4A-7A00-B249-BC88-F01B25955C93}" type="slidenum">
              <a:rPr lang="en-US" sz="1200">
                <a:latin typeface="Calibri" charset="0"/>
                <a:cs typeface="Arial" charset="0"/>
              </a:rPr>
              <a:pPr eaLnBrk="1" hangingPunct="1"/>
              <a:t>53</a:t>
            </a:fld>
            <a:endParaRPr lang="en-US" sz="1200">
              <a:latin typeface="Calibri" charset="0"/>
              <a:cs typeface="Arial" charset="0"/>
            </a:endParaRPr>
          </a:p>
        </p:txBody>
      </p:sp>
    </p:spTree>
    <p:extLst>
      <p:ext uri="{BB962C8B-B14F-4D97-AF65-F5344CB8AC3E}">
        <p14:creationId xmlns:p14="http://schemas.microsoft.com/office/powerpoint/2010/main" val="33776561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48E2FB1-5F5C-3647-B0A4-FF85DC8F2DFC}" type="slidenum">
              <a:rPr lang="en-US" sz="1200">
                <a:latin typeface="Calibri" charset="0"/>
              </a:rPr>
              <a:pPr algn="r" eaLnBrk="1" hangingPunct="1"/>
              <a:t>54</a:t>
            </a:fld>
            <a:endParaRPr lang="en-US" sz="1200">
              <a:latin typeface="Calibri" charset="0"/>
            </a:endParaRPr>
          </a:p>
        </p:txBody>
      </p:sp>
      <p:sp>
        <p:nvSpPr>
          <p:cNvPr id="119810" name="Rectangle 2"/>
          <p:cNvSpPr>
            <a:spLocks noGrp="1" noRot="1" noChangeAspect="1" noChangeArrowheads="1" noTextEdit="1"/>
          </p:cNvSpPr>
          <p:nvPr>
            <p:ph type="sldImg"/>
          </p:nvPr>
        </p:nvSpPr>
        <p:spPr bwMode="auto">
          <a:xfrm>
            <a:off x="2355850" y="688975"/>
            <a:ext cx="2146300" cy="16097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9811" name="Rectangle 3"/>
          <p:cNvSpPr>
            <a:spLocks noGrp="1" noChangeArrowheads="1"/>
          </p:cNvSpPr>
          <p:nvPr>
            <p:ph type="body" idx="1"/>
          </p:nvPr>
        </p:nvSpPr>
        <p:spPr bwMode="auto">
          <a:xfrm>
            <a:off x="914400" y="2908300"/>
            <a:ext cx="5029200" cy="54911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6981" tIns="48491" rIns="96981" bIns="48491" numCol="1" anchor="t" anchorCtr="0" compatLnSpc="1">
            <a:prstTxWarp prst="textNoShape">
              <a:avLst/>
            </a:prstTxWarp>
          </a:bodyPr>
          <a:lstStyle/>
          <a:p>
            <a:pPr eaLnBrk="1" hangingPunct="1">
              <a:spcBef>
                <a:spcPct val="0"/>
              </a:spcBef>
            </a:pPr>
            <a:r>
              <a:rPr lang="en-US">
                <a:latin typeface="Calibri" charset="0"/>
              </a:rPr>
              <a:t>&lt;click&gt;</a:t>
            </a:r>
          </a:p>
          <a:p>
            <a:pPr eaLnBrk="1" hangingPunct="1">
              <a:spcBef>
                <a:spcPct val="0"/>
              </a:spcBef>
            </a:pPr>
            <a:r>
              <a:rPr lang="en-US">
                <a:latin typeface="Calibri" charset="0"/>
              </a:rPr>
              <a:t>Shooting cracks in the snow, or </a:t>
            </a:r>
            <a:r>
              <a:rPr lang="ja-JP" altLang="en-US">
                <a:latin typeface="Calibri" charset="0"/>
              </a:rPr>
              <a:t>“</a:t>
            </a:r>
            <a:r>
              <a:rPr lang="en-US" altLang="ja-JP">
                <a:latin typeface="Calibri" charset="0"/>
              </a:rPr>
              <a:t>whumping</a:t>
            </a:r>
            <a:r>
              <a:rPr lang="ja-JP" altLang="en-US">
                <a:latin typeface="Calibri" charset="0"/>
              </a:rPr>
              <a:t>”</a:t>
            </a:r>
            <a:r>
              <a:rPr lang="en-US" altLang="ja-JP">
                <a:latin typeface="Calibri" charset="0"/>
              </a:rPr>
              <a:t>  as you travel are HUGE signs that unstable snow exists.  A </a:t>
            </a:r>
            <a:r>
              <a:rPr lang="ja-JP" altLang="en-US">
                <a:latin typeface="Calibri" charset="0"/>
              </a:rPr>
              <a:t>“</a:t>
            </a:r>
            <a:r>
              <a:rPr lang="en-US" altLang="ja-JP">
                <a:latin typeface="Calibri" charset="0"/>
              </a:rPr>
              <a:t>whump</a:t>
            </a:r>
            <a:r>
              <a:rPr lang="ja-JP" altLang="en-US">
                <a:latin typeface="Calibri" charset="0"/>
              </a:rPr>
              <a:t>”</a:t>
            </a:r>
            <a:r>
              <a:rPr lang="en-US" altLang="ja-JP">
                <a:latin typeface="Calibri" charset="0"/>
              </a:rPr>
              <a:t> means that you just collapsed a weak layer.</a:t>
            </a:r>
          </a:p>
          <a:p>
            <a:pPr eaLnBrk="1" hangingPunct="1">
              <a:spcBef>
                <a:spcPct val="0"/>
              </a:spcBef>
            </a:pPr>
            <a:endParaRPr lang="en-US">
              <a:latin typeface="Calibri" charset="0"/>
            </a:endParaRPr>
          </a:p>
          <a:p>
            <a:pPr eaLnBrk="1" hangingPunct="1">
              <a:spcBef>
                <a:spcPct val="0"/>
              </a:spcBef>
            </a:pPr>
            <a:r>
              <a:rPr lang="en-US">
                <a:latin typeface="Calibri" charset="0"/>
              </a:rPr>
              <a:t>This photo was taken in a flat field.  Had the skier been on a steep slope he most likely would</a:t>
            </a:r>
            <a:r>
              <a:rPr lang="ja-JP" altLang="en-US">
                <a:latin typeface="Calibri" charset="0"/>
              </a:rPr>
              <a:t>’</a:t>
            </a:r>
            <a:r>
              <a:rPr lang="en-US" altLang="ja-JP">
                <a:latin typeface="Calibri" charset="0"/>
              </a:rPr>
              <a:t>ve triggered a slide.</a:t>
            </a:r>
          </a:p>
          <a:p>
            <a:pPr eaLnBrk="1" hangingPunct="1">
              <a:spcBef>
                <a:spcPct val="0"/>
              </a:spcBef>
            </a:pPr>
            <a:endParaRPr lang="en-US">
              <a:latin typeface="Calibri" charset="0"/>
            </a:endParaRPr>
          </a:p>
          <a:p>
            <a:pPr eaLnBrk="1" hangingPunct="1">
              <a:spcBef>
                <a:spcPct val="0"/>
              </a:spcBef>
            </a:pPr>
            <a:r>
              <a:rPr lang="en-US">
                <a:latin typeface="Calibri" charset="0"/>
              </a:rPr>
              <a:t>Snowmobilers should get off their sleds and walk around occasionally.</a:t>
            </a:r>
          </a:p>
        </p:txBody>
      </p:sp>
    </p:spTree>
    <p:extLst>
      <p:ext uri="{BB962C8B-B14F-4D97-AF65-F5344CB8AC3E}">
        <p14:creationId xmlns:p14="http://schemas.microsoft.com/office/powerpoint/2010/main" val="11548773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36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1366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5C76C6D1-136D-AF46-B49A-EF5CA83C2D54}" type="slidenum">
              <a:rPr lang="en-US" sz="1200">
                <a:latin typeface="Calibri" charset="0"/>
              </a:rPr>
              <a:pPr algn="r" eaLnBrk="1" hangingPunct="1"/>
              <a:t>57</a:t>
            </a:fld>
            <a:endParaRPr lang="en-US" sz="1200">
              <a:latin typeface="Calibri" charset="0"/>
            </a:endParaRPr>
          </a:p>
        </p:txBody>
      </p:sp>
    </p:spTree>
    <p:extLst>
      <p:ext uri="{BB962C8B-B14F-4D97-AF65-F5344CB8AC3E}">
        <p14:creationId xmlns:p14="http://schemas.microsoft.com/office/powerpoint/2010/main" val="11139719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571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1571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04A065DE-E94A-CE49-9AC8-9016E2D09CC5}" type="slidenum">
              <a:rPr lang="en-US" sz="1200">
                <a:latin typeface="Calibri" charset="0"/>
              </a:rPr>
              <a:pPr algn="r" eaLnBrk="1" hangingPunct="1"/>
              <a:t>58</a:t>
            </a:fld>
            <a:endParaRPr lang="en-US" sz="1200">
              <a:latin typeface="Calibri" charset="0"/>
            </a:endParaRPr>
          </a:p>
        </p:txBody>
      </p:sp>
    </p:spTree>
    <p:extLst>
      <p:ext uri="{BB962C8B-B14F-4D97-AF65-F5344CB8AC3E}">
        <p14:creationId xmlns:p14="http://schemas.microsoft.com/office/powerpoint/2010/main" val="1241020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5FAF67-45A6-784C-858A-6DBA70AC1A51}" type="slidenum">
              <a:rPr lang="en-US" sz="1200">
                <a:latin typeface="Calibri" charset="0"/>
                <a:cs typeface="Arial" charset="0"/>
              </a:rPr>
              <a:pPr eaLnBrk="1" hangingPunct="1"/>
              <a:t>9</a:t>
            </a:fld>
            <a:endParaRPr lang="en-US" sz="1200">
              <a:latin typeface="Calibri" charset="0"/>
              <a:cs typeface="Arial" charset="0"/>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extLst>
      <p:ext uri="{BB962C8B-B14F-4D97-AF65-F5344CB8AC3E}">
        <p14:creationId xmlns:p14="http://schemas.microsoft.com/office/powerpoint/2010/main" val="16520987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77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1776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E93CF8B-4D66-314F-8470-67458CAA7A62}" type="slidenum">
              <a:rPr lang="en-US" sz="1200">
                <a:latin typeface="Calibri" charset="0"/>
              </a:rPr>
              <a:pPr algn="r" eaLnBrk="1" hangingPunct="1"/>
              <a:t>59</a:t>
            </a:fld>
            <a:endParaRPr lang="en-US" sz="1200">
              <a:latin typeface="Calibri" charset="0"/>
            </a:endParaRPr>
          </a:p>
        </p:txBody>
      </p:sp>
    </p:spTree>
    <p:extLst>
      <p:ext uri="{BB962C8B-B14F-4D97-AF65-F5344CB8AC3E}">
        <p14:creationId xmlns:p14="http://schemas.microsoft.com/office/powerpoint/2010/main" val="41905766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288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2288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6621FF-84AF-D744-BC45-B72E82EE83F0}" type="slidenum">
              <a:rPr lang="en-US" sz="1200">
                <a:latin typeface="Calibri" charset="0"/>
                <a:cs typeface="Arial" charset="0"/>
              </a:rPr>
              <a:pPr eaLnBrk="1" hangingPunct="1"/>
              <a:t>60</a:t>
            </a:fld>
            <a:endParaRPr lang="en-US" sz="1200">
              <a:latin typeface="Calibri" charset="0"/>
              <a:cs typeface="Arial" charset="0"/>
            </a:endParaRPr>
          </a:p>
        </p:txBody>
      </p:sp>
    </p:spTree>
    <p:extLst>
      <p:ext uri="{BB962C8B-B14F-4D97-AF65-F5344CB8AC3E}">
        <p14:creationId xmlns:p14="http://schemas.microsoft.com/office/powerpoint/2010/main" val="16201529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553540-E66B-CA4F-9C12-DADBF4A5362A}" type="slidenum">
              <a:rPr lang="en-US" sz="1200">
                <a:latin typeface="Calibri" charset="0"/>
                <a:cs typeface="Arial" charset="0"/>
              </a:rPr>
              <a:pPr eaLnBrk="1" hangingPunct="1"/>
              <a:t>61</a:t>
            </a:fld>
            <a:endParaRPr lang="en-US" sz="1200">
              <a:latin typeface="Calibri" charset="0"/>
              <a:cs typeface="Arial" charset="0"/>
            </a:endParaRPr>
          </a:p>
        </p:txBody>
      </p:sp>
      <p:sp>
        <p:nvSpPr>
          <p:cNvPr id="124930" name="Rectangle 2"/>
          <p:cNvSpPr>
            <a:spLocks noGrp="1" noRot="1" noChangeAspect="1" noChangeArrowheads="1" noTextEdit="1"/>
          </p:cNvSpPr>
          <p:nvPr>
            <p:ph type="sldImg"/>
          </p:nvPr>
        </p:nvSpPr>
        <p:spPr bwMode="auto">
          <a:xfrm>
            <a:off x="2355850" y="688975"/>
            <a:ext cx="2146300" cy="16097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4931" name="Rectangle 3"/>
          <p:cNvSpPr>
            <a:spLocks noGrp="1" noChangeArrowheads="1"/>
          </p:cNvSpPr>
          <p:nvPr>
            <p:ph type="body" idx="1"/>
          </p:nvPr>
        </p:nvSpPr>
        <p:spPr bwMode="auto">
          <a:xfrm>
            <a:off x="914400" y="2908300"/>
            <a:ext cx="5029200" cy="54911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6981" tIns="48491" rIns="96981" bIns="48491" numCol="1" anchor="t" anchorCtr="0" compatLnSpc="1">
            <a:prstTxWarp prst="textNoShape">
              <a:avLst/>
            </a:prstTxWarp>
          </a:bodyPr>
          <a:lstStyle/>
          <a:p>
            <a:pPr eaLnBrk="1" hangingPunct="1">
              <a:spcBef>
                <a:spcPct val="0"/>
              </a:spcBef>
            </a:pPr>
            <a:r>
              <a:rPr lang="en-US">
                <a:latin typeface="Calibri" charset="0"/>
              </a:rPr>
              <a:t>Carrying rescue gear is a no brainer. Yes it</a:t>
            </a:r>
            <a:r>
              <a:rPr lang="ja-JP" altLang="en-US">
                <a:latin typeface="Calibri" charset="0"/>
              </a:rPr>
              <a:t>’</a:t>
            </a:r>
            <a:r>
              <a:rPr lang="en-US" altLang="ja-JP">
                <a:latin typeface="Calibri" charset="0"/>
              </a:rPr>
              <a:t>s pricey, but not compared to dying.  If you're completely buried people need to find you </a:t>
            </a:r>
            <a:r>
              <a:rPr lang="en-US" altLang="ja-JP" b="1">
                <a:latin typeface="Calibri" charset="0"/>
              </a:rPr>
              <a:t>a beacon is the only way</a:t>
            </a:r>
            <a:r>
              <a:rPr lang="en-US" altLang="ja-JP">
                <a:latin typeface="Calibri" charset="0"/>
              </a:rPr>
              <a:t>.  Remember, you</a:t>
            </a:r>
            <a:r>
              <a:rPr lang="ja-JP" altLang="en-US">
                <a:latin typeface="Calibri" charset="0"/>
              </a:rPr>
              <a:t>’</a:t>
            </a:r>
            <a:r>
              <a:rPr lang="en-US" altLang="ja-JP">
                <a:latin typeface="Calibri" charset="0"/>
              </a:rPr>
              <a:t>ve got 15 minutes to be found, and then you</a:t>
            </a:r>
            <a:r>
              <a:rPr lang="ja-JP" altLang="en-US">
                <a:latin typeface="Calibri" charset="0"/>
              </a:rPr>
              <a:t>’</a:t>
            </a:r>
            <a:r>
              <a:rPr lang="en-US" altLang="ja-JP">
                <a:latin typeface="Calibri" charset="0"/>
              </a:rPr>
              <a:t>ve got to be dug out.  Avalanche debris sets up like concrete.  There are countless stories of people trying to dig out their partner with their windshield, hands, or whatever they can find.  This is unacceptable.  Carry a real shovel, and better yet, </a:t>
            </a:r>
            <a:r>
              <a:rPr lang="en-US" altLang="ja-JP" b="1">
                <a:latin typeface="Calibri" charset="0"/>
              </a:rPr>
              <a:t>carry it on you</a:t>
            </a:r>
            <a:r>
              <a:rPr lang="en-US" altLang="ja-JP">
                <a:latin typeface="Calibri" charset="0"/>
              </a:rPr>
              <a:t>.  A probe is an awesome tool to help pinpoint the buried person to minimize your time digging.  It also is an essential tool if you</a:t>
            </a:r>
            <a:r>
              <a:rPr lang="ja-JP" altLang="en-US">
                <a:latin typeface="Calibri" charset="0"/>
              </a:rPr>
              <a:t>’</a:t>
            </a:r>
            <a:r>
              <a:rPr lang="en-US" altLang="ja-JP">
                <a:latin typeface="Calibri" charset="0"/>
              </a:rPr>
              <a:t>re looking for someone who failed to wear a beacon because it allows you to spot probe around.</a:t>
            </a:r>
          </a:p>
          <a:p>
            <a:pPr eaLnBrk="1" hangingPunct="1">
              <a:spcBef>
                <a:spcPct val="0"/>
              </a:spcBef>
            </a:pPr>
            <a:endParaRPr lang="en-US">
              <a:latin typeface="Calibri" charset="0"/>
            </a:endParaRPr>
          </a:p>
          <a:p>
            <a:pPr eaLnBrk="1" hangingPunct="1">
              <a:spcBef>
                <a:spcPct val="0"/>
              </a:spcBef>
            </a:pPr>
            <a:r>
              <a:rPr lang="en-US">
                <a:latin typeface="Calibri" charset="0"/>
              </a:rPr>
              <a:t>Once again, this is a way to stack the deck in our favor in the event we</a:t>
            </a:r>
            <a:r>
              <a:rPr lang="ja-JP" altLang="en-US">
                <a:latin typeface="Calibri" charset="0"/>
              </a:rPr>
              <a:t>’</a:t>
            </a:r>
            <a:r>
              <a:rPr lang="en-US" altLang="ja-JP">
                <a:latin typeface="Calibri" charset="0"/>
              </a:rPr>
              <a:t>ve made a mistake in assessing avalanche danger.</a:t>
            </a:r>
            <a:endParaRPr lang="en-US">
              <a:latin typeface="Calibri" charset="0"/>
            </a:endParaRPr>
          </a:p>
        </p:txBody>
      </p:sp>
    </p:spTree>
    <p:extLst>
      <p:ext uri="{BB962C8B-B14F-4D97-AF65-F5344CB8AC3E}">
        <p14:creationId xmlns:p14="http://schemas.microsoft.com/office/powerpoint/2010/main" val="19294427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800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2800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92583A-D522-EE44-AC22-5A46078854B5}" type="slidenum">
              <a:rPr lang="en-US" sz="1200">
                <a:latin typeface="Calibri" charset="0"/>
                <a:cs typeface="Arial" charset="0"/>
              </a:rPr>
              <a:pPr eaLnBrk="1" hangingPunct="1"/>
              <a:t>63</a:t>
            </a:fld>
            <a:endParaRPr lang="en-US" sz="1200">
              <a:latin typeface="Calibri" charset="0"/>
              <a:cs typeface="Arial" charset="0"/>
            </a:endParaRPr>
          </a:p>
        </p:txBody>
      </p:sp>
    </p:spTree>
    <p:extLst>
      <p:ext uri="{BB962C8B-B14F-4D97-AF65-F5344CB8AC3E}">
        <p14:creationId xmlns:p14="http://schemas.microsoft.com/office/powerpoint/2010/main" val="27584584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005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3005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7D5F1E8-9158-E544-A054-1538151BC19D}" type="slidenum">
              <a:rPr lang="en-US" sz="1200">
                <a:latin typeface="Calibri" charset="0"/>
                <a:cs typeface="Arial" charset="0"/>
              </a:rPr>
              <a:pPr eaLnBrk="1" hangingPunct="1"/>
              <a:t>65</a:t>
            </a:fld>
            <a:endParaRPr lang="en-US" sz="1200">
              <a:latin typeface="Calibri" charset="0"/>
              <a:cs typeface="Arial" charset="0"/>
            </a:endParaRPr>
          </a:p>
        </p:txBody>
      </p:sp>
    </p:spTree>
    <p:extLst>
      <p:ext uri="{BB962C8B-B14F-4D97-AF65-F5344CB8AC3E}">
        <p14:creationId xmlns:p14="http://schemas.microsoft.com/office/powerpoint/2010/main" val="3771117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B4E7B65-3037-4645-80FF-5D00B9E78084}" type="slidenum">
              <a:rPr lang="en-US" sz="1200">
                <a:latin typeface="Calibri" charset="0"/>
                <a:cs typeface="Arial" charset="0"/>
              </a:rPr>
              <a:pPr eaLnBrk="1" hangingPunct="1"/>
              <a:t>10</a:t>
            </a:fld>
            <a:endParaRPr lang="en-US" sz="1200">
              <a:latin typeface="Calibri" charset="0"/>
              <a:cs typeface="Arial" charset="0"/>
            </a:endParaRPr>
          </a:p>
        </p:txBody>
      </p:sp>
    </p:spTree>
    <p:extLst>
      <p:ext uri="{BB962C8B-B14F-4D97-AF65-F5344CB8AC3E}">
        <p14:creationId xmlns:p14="http://schemas.microsoft.com/office/powerpoint/2010/main" val="4048475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58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7088005-4177-B940-BC75-91C6D5E65A3E}" type="slidenum">
              <a:rPr lang="en-US" sz="1200">
                <a:latin typeface="Calibri" charset="0"/>
                <a:cs typeface="Arial" charset="0"/>
              </a:rPr>
              <a:pPr eaLnBrk="1" hangingPunct="1"/>
              <a:t>11</a:t>
            </a:fld>
            <a:endParaRPr lang="en-US" sz="1200">
              <a:latin typeface="Calibri" charset="0"/>
              <a:cs typeface="Arial" charset="0"/>
            </a:endParaRPr>
          </a:p>
        </p:txBody>
      </p:sp>
    </p:spTree>
    <p:extLst>
      <p:ext uri="{BB962C8B-B14F-4D97-AF65-F5344CB8AC3E}">
        <p14:creationId xmlns:p14="http://schemas.microsoft.com/office/powerpoint/2010/main" val="533356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789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9443E09-D556-D94F-8876-9E48CA42FEBA}" type="slidenum">
              <a:rPr lang="en-US" sz="1200">
                <a:latin typeface="Calibri" charset="0"/>
                <a:cs typeface="Arial" charset="0"/>
              </a:rPr>
              <a:pPr eaLnBrk="1" hangingPunct="1"/>
              <a:t>12</a:t>
            </a:fld>
            <a:endParaRPr lang="en-US" sz="1200">
              <a:latin typeface="Calibri" charset="0"/>
              <a:cs typeface="Arial" charset="0"/>
            </a:endParaRPr>
          </a:p>
        </p:txBody>
      </p:sp>
    </p:spTree>
    <p:extLst>
      <p:ext uri="{BB962C8B-B14F-4D97-AF65-F5344CB8AC3E}">
        <p14:creationId xmlns:p14="http://schemas.microsoft.com/office/powerpoint/2010/main" val="3480043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09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922936-6F88-C746-A00D-DB362724F6F8}" type="slidenum">
              <a:rPr lang="en-US" sz="1200">
                <a:latin typeface="Calibri" charset="0"/>
                <a:cs typeface="Arial" charset="0"/>
              </a:rPr>
              <a:pPr eaLnBrk="1" hangingPunct="1"/>
              <a:t>14</a:t>
            </a:fld>
            <a:endParaRPr lang="en-US" sz="1200">
              <a:latin typeface="Calibri" charset="0"/>
              <a:cs typeface="Arial" charset="0"/>
            </a:endParaRPr>
          </a:p>
        </p:txBody>
      </p:sp>
    </p:spTree>
    <p:extLst>
      <p:ext uri="{BB962C8B-B14F-4D97-AF65-F5344CB8AC3E}">
        <p14:creationId xmlns:p14="http://schemas.microsoft.com/office/powerpoint/2010/main" val="1022758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88A3C4-D390-9349-92B9-60A03B63634F}" type="slidenum">
              <a:rPr lang="en-US" sz="1200">
                <a:latin typeface="Calibri" charset="0"/>
                <a:cs typeface="Arial" charset="0"/>
              </a:rPr>
              <a:pPr eaLnBrk="1" hangingPunct="1"/>
              <a:t>15</a:t>
            </a:fld>
            <a:endParaRPr lang="en-US" sz="1200">
              <a:latin typeface="Calibri" charset="0"/>
              <a:cs typeface="Arial" charset="0"/>
            </a:endParaRPr>
          </a:p>
        </p:txBody>
      </p:sp>
    </p:spTree>
    <p:extLst>
      <p:ext uri="{BB962C8B-B14F-4D97-AF65-F5344CB8AC3E}">
        <p14:creationId xmlns:p14="http://schemas.microsoft.com/office/powerpoint/2010/main" val="2203263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C2168B1-24E1-D242-A25A-DD18C418A89F}" type="datetimeFigureOut">
              <a:rPr lang="en-US"/>
              <a:pPr>
                <a:defRPr/>
              </a:pPr>
              <a:t>12/5/2017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B89C03-8240-7B4B-8333-89C94FB56CA5}" type="slidenum">
              <a:rPr lang="en-US"/>
              <a:pPr>
                <a:defRPr/>
              </a:pPr>
              <a:t>‹#›</a:t>
            </a:fld>
            <a:endParaRPr lang="en-US" dirty="0"/>
          </a:p>
        </p:txBody>
      </p:sp>
    </p:spTree>
    <p:extLst>
      <p:ext uri="{BB962C8B-B14F-4D97-AF65-F5344CB8AC3E}">
        <p14:creationId xmlns:p14="http://schemas.microsoft.com/office/powerpoint/2010/main" val="192268640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FE28AD-9011-B445-8A60-022FBDFF19C6}" type="datetimeFigureOut">
              <a:rPr lang="en-US"/>
              <a:pPr>
                <a:defRPr/>
              </a:pPr>
              <a:t>12/5/2017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80D5FA-45AD-8C4C-B19C-C1921095AAEB}" type="slidenum">
              <a:rPr lang="en-US"/>
              <a:pPr>
                <a:defRPr/>
              </a:pPr>
              <a:t>‹#›</a:t>
            </a:fld>
            <a:endParaRPr lang="en-US" dirty="0"/>
          </a:p>
        </p:txBody>
      </p:sp>
    </p:spTree>
    <p:extLst>
      <p:ext uri="{BB962C8B-B14F-4D97-AF65-F5344CB8AC3E}">
        <p14:creationId xmlns:p14="http://schemas.microsoft.com/office/powerpoint/2010/main" val="183626188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96DCF0-3D92-C84B-A334-BFF9F58C8D3F}" type="datetimeFigureOut">
              <a:rPr lang="en-US"/>
              <a:pPr>
                <a:defRPr/>
              </a:pPr>
              <a:t>12/5/2017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5F781E-A185-A64C-BB6A-E42F70955BB3}" type="slidenum">
              <a:rPr lang="en-US"/>
              <a:pPr>
                <a:defRPr/>
              </a:pPr>
              <a:t>‹#›</a:t>
            </a:fld>
            <a:endParaRPr lang="en-US" dirty="0"/>
          </a:p>
        </p:txBody>
      </p:sp>
    </p:spTree>
    <p:extLst>
      <p:ext uri="{BB962C8B-B14F-4D97-AF65-F5344CB8AC3E}">
        <p14:creationId xmlns:p14="http://schemas.microsoft.com/office/powerpoint/2010/main" val="115844353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FB215DAB-0C22-5D4A-A9AC-BFD5DC9A75C8}" type="slidenum">
              <a:rPr lang="en-US"/>
              <a:pPr>
                <a:defRPr/>
              </a:pPr>
              <a:t>‹#›</a:t>
            </a:fld>
            <a:endParaRPr lang="en-US" dirty="0"/>
          </a:p>
        </p:txBody>
      </p:sp>
    </p:spTree>
    <p:extLst>
      <p:ext uri="{BB962C8B-B14F-4D97-AF65-F5344CB8AC3E}">
        <p14:creationId xmlns:p14="http://schemas.microsoft.com/office/powerpoint/2010/main" val="77793988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83051074-4A1D-174F-9D8E-CD375CB5C8E9}" type="slidenum">
              <a:rPr lang="en-US"/>
              <a:pPr>
                <a:defRPr/>
              </a:pPr>
              <a:t>‹#›</a:t>
            </a:fld>
            <a:endParaRPr lang="en-US" dirty="0"/>
          </a:p>
        </p:txBody>
      </p:sp>
    </p:spTree>
    <p:extLst>
      <p:ext uri="{BB962C8B-B14F-4D97-AF65-F5344CB8AC3E}">
        <p14:creationId xmlns:p14="http://schemas.microsoft.com/office/powerpoint/2010/main" val="8846085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pPr>
              <a:defRPr/>
            </a:pPr>
            <a:fld id="{DE4BD4E5-BD9F-7B40-8E14-D5BCE4C0C08A}" type="slidenum">
              <a:rPr lang="en-US"/>
              <a:pPr>
                <a:defRPr/>
              </a:pPr>
              <a:t>‹#›</a:t>
            </a:fld>
            <a:endParaRPr lang="en-US" dirty="0"/>
          </a:p>
        </p:txBody>
      </p:sp>
    </p:spTree>
    <p:extLst>
      <p:ext uri="{BB962C8B-B14F-4D97-AF65-F5344CB8AC3E}">
        <p14:creationId xmlns:p14="http://schemas.microsoft.com/office/powerpoint/2010/main" val="29586988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AB2294-0C70-D44D-877B-41FBACA4B1D7}" type="datetimeFigureOut">
              <a:rPr lang="en-US"/>
              <a:pPr>
                <a:defRPr/>
              </a:pPr>
              <a:t>12/5/2017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2CD7F5-8FFA-E24F-A967-9E663C322FF3}" type="slidenum">
              <a:rPr lang="en-US"/>
              <a:pPr>
                <a:defRPr/>
              </a:pPr>
              <a:t>‹#›</a:t>
            </a:fld>
            <a:endParaRPr lang="en-US" dirty="0"/>
          </a:p>
        </p:txBody>
      </p:sp>
    </p:spTree>
    <p:extLst>
      <p:ext uri="{BB962C8B-B14F-4D97-AF65-F5344CB8AC3E}">
        <p14:creationId xmlns:p14="http://schemas.microsoft.com/office/powerpoint/2010/main" val="55958146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E9FAB9E-29EB-A24A-A8F8-746CC108C1ED}" type="datetimeFigureOut">
              <a:rPr lang="en-US"/>
              <a:pPr>
                <a:defRPr/>
              </a:pPr>
              <a:t>12/5/2017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F96AB2-E67F-6843-AD6B-11965C066E27}" type="slidenum">
              <a:rPr lang="en-US"/>
              <a:pPr>
                <a:defRPr/>
              </a:pPr>
              <a:t>‹#›</a:t>
            </a:fld>
            <a:endParaRPr lang="en-US" dirty="0"/>
          </a:p>
        </p:txBody>
      </p:sp>
    </p:spTree>
    <p:extLst>
      <p:ext uri="{BB962C8B-B14F-4D97-AF65-F5344CB8AC3E}">
        <p14:creationId xmlns:p14="http://schemas.microsoft.com/office/powerpoint/2010/main" val="280499691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C4CE625-40B1-E24B-AE81-3301F4445EE6}" type="datetimeFigureOut">
              <a:rPr lang="en-US"/>
              <a:pPr>
                <a:defRPr/>
              </a:pPr>
              <a:t>12/5/2017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F17BCA-56AE-4E4B-8371-2542DAAD3F6D}" type="slidenum">
              <a:rPr lang="en-US"/>
              <a:pPr>
                <a:defRPr/>
              </a:pPr>
              <a:t>‹#›</a:t>
            </a:fld>
            <a:endParaRPr lang="en-US" dirty="0"/>
          </a:p>
        </p:txBody>
      </p:sp>
    </p:spTree>
    <p:extLst>
      <p:ext uri="{BB962C8B-B14F-4D97-AF65-F5344CB8AC3E}">
        <p14:creationId xmlns:p14="http://schemas.microsoft.com/office/powerpoint/2010/main" val="200071345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602FA1D-D5E1-0145-B73D-D40822059959}" type="datetimeFigureOut">
              <a:rPr lang="en-US"/>
              <a:pPr>
                <a:defRPr/>
              </a:pPr>
              <a:t>12/5/2017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3CB0388-A02D-AA44-9841-80058FBEF326}" type="slidenum">
              <a:rPr lang="en-US"/>
              <a:pPr>
                <a:defRPr/>
              </a:pPr>
              <a:t>‹#›</a:t>
            </a:fld>
            <a:endParaRPr lang="en-US" dirty="0"/>
          </a:p>
        </p:txBody>
      </p:sp>
    </p:spTree>
    <p:extLst>
      <p:ext uri="{BB962C8B-B14F-4D97-AF65-F5344CB8AC3E}">
        <p14:creationId xmlns:p14="http://schemas.microsoft.com/office/powerpoint/2010/main" val="34967188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41F0794-1019-1940-86FB-A51851BC3A51}" type="datetimeFigureOut">
              <a:rPr lang="en-US"/>
              <a:pPr>
                <a:defRPr/>
              </a:pPr>
              <a:t>12/5/2017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65E8FBA-8286-014E-BB31-1DFFCE6D38F9}" type="slidenum">
              <a:rPr lang="en-US"/>
              <a:pPr>
                <a:defRPr/>
              </a:pPr>
              <a:t>‹#›</a:t>
            </a:fld>
            <a:endParaRPr lang="en-US" dirty="0"/>
          </a:p>
        </p:txBody>
      </p:sp>
    </p:spTree>
    <p:extLst>
      <p:ext uri="{BB962C8B-B14F-4D97-AF65-F5344CB8AC3E}">
        <p14:creationId xmlns:p14="http://schemas.microsoft.com/office/powerpoint/2010/main" val="193895341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5C279-D3ED-1544-8608-7E4B88E94580}" type="datetimeFigureOut">
              <a:rPr lang="en-US"/>
              <a:pPr>
                <a:defRPr/>
              </a:pPr>
              <a:t>12/5/2017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37A1805-910D-7C4B-BFC2-48926114FAE9}" type="slidenum">
              <a:rPr lang="en-US"/>
              <a:pPr>
                <a:defRPr/>
              </a:pPr>
              <a:t>‹#›</a:t>
            </a:fld>
            <a:endParaRPr lang="en-US" dirty="0"/>
          </a:p>
        </p:txBody>
      </p:sp>
    </p:spTree>
    <p:extLst>
      <p:ext uri="{BB962C8B-B14F-4D97-AF65-F5344CB8AC3E}">
        <p14:creationId xmlns:p14="http://schemas.microsoft.com/office/powerpoint/2010/main" val="404580148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96E199-4F5A-EE4F-BAD4-DDB410EB31F9}" type="datetimeFigureOut">
              <a:rPr lang="en-US"/>
              <a:pPr>
                <a:defRPr/>
              </a:pPr>
              <a:t>12/5/2017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4D28B7-768C-ED41-9FB3-F55D3C769B21}" type="slidenum">
              <a:rPr lang="en-US"/>
              <a:pPr>
                <a:defRPr/>
              </a:pPr>
              <a:t>‹#›</a:t>
            </a:fld>
            <a:endParaRPr lang="en-US" dirty="0"/>
          </a:p>
        </p:txBody>
      </p:sp>
    </p:spTree>
    <p:extLst>
      <p:ext uri="{BB962C8B-B14F-4D97-AF65-F5344CB8AC3E}">
        <p14:creationId xmlns:p14="http://schemas.microsoft.com/office/powerpoint/2010/main" val="48316632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B6043D-0A51-1A47-81E0-3D78CA92AE32}" type="datetimeFigureOut">
              <a:rPr lang="en-US"/>
              <a:pPr>
                <a:defRPr/>
              </a:pPr>
              <a:t>12/5/2017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CE6706-3994-814F-B33C-D22105C862A1}" type="slidenum">
              <a:rPr lang="en-US"/>
              <a:pPr>
                <a:defRPr/>
              </a:pPr>
              <a:t>‹#›</a:t>
            </a:fld>
            <a:endParaRPr lang="en-US" dirty="0"/>
          </a:p>
        </p:txBody>
      </p:sp>
    </p:spTree>
    <p:extLst>
      <p:ext uri="{BB962C8B-B14F-4D97-AF65-F5344CB8AC3E}">
        <p14:creationId xmlns:p14="http://schemas.microsoft.com/office/powerpoint/2010/main" val="132832483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Calibri" charset="0"/>
                <a:cs typeface="Arial" charset="0"/>
              </a:defRPr>
            </a:lvl1pPr>
          </a:lstStyle>
          <a:p>
            <a:pPr>
              <a:defRPr/>
            </a:pPr>
            <a:fld id="{827C6EDB-6704-DC4B-A2ED-C516901741BD}" type="datetimeFigureOut">
              <a:rPr lang="en-US"/>
              <a:pPr>
                <a:defRPr/>
              </a:pPr>
              <a:t>12/5/2017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charset="0"/>
                <a:cs typeface="Arial" charset="0"/>
              </a:defRPr>
            </a:lvl1pPr>
          </a:lstStyle>
          <a:p>
            <a:pPr>
              <a:defRPr/>
            </a:pPr>
            <a:fld id="{32968F17-AE63-B04E-B82C-996B55B5F7BE}"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Lst>
  <p:transition/>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6.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www.kachinapeaks.org/"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p:txBody>
          <a:bodyPr/>
          <a:lstStyle/>
          <a:p>
            <a:pPr eaLnBrk="1" hangingPunct="1"/>
            <a:r>
              <a:rPr lang="en-US">
                <a:latin typeface="Calibri" charset="0"/>
              </a:rPr>
              <a:t/>
            </a:r>
            <a:br>
              <a:rPr lang="en-US">
                <a:latin typeface="Calibri" charset="0"/>
              </a:rPr>
            </a:br>
            <a:endParaRPr lang="en-US">
              <a:latin typeface="Calibri" charset="0"/>
            </a:endParaRPr>
          </a:p>
        </p:txBody>
      </p:sp>
      <p:sp>
        <p:nvSpPr>
          <p:cNvPr id="2051" name="Subtitle 2"/>
          <p:cNvSpPr>
            <a:spLocks noGrp="1"/>
          </p:cNvSpPr>
          <p:nvPr>
            <p:ph type="subTitle" idx="1"/>
          </p:nvPr>
        </p:nvSpPr>
        <p:spPr>
          <a:xfrm>
            <a:off x="228600" y="3921124"/>
            <a:ext cx="8686800" cy="2784475"/>
          </a:xfrm>
        </p:spPr>
        <p:txBody>
          <a:bodyPr rtlCol="0">
            <a:normAutofit/>
          </a:bodyPr>
          <a:lstStyle/>
          <a:p>
            <a:pPr eaLnBrk="1" fontAlgn="auto" hangingPunct="1">
              <a:spcAft>
                <a:spcPts val="0"/>
              </a:spcAft>
              <a:buFont typeface="Arial" pitchFamily="34" charset="0"/>
              <a:buNone/>
              <a:defRPr/>
            </a:pPr>
            <a:r>
              <a:rPr lang="en-US" sz="3900" dirty="0" smtClean="0">
                <a:solidFill>
                  <a:srgbClr val="FF0000"/>
                </a:solidFill>
                <a:ea typeface="+mn-ea"/>
                <a:cs typeface="+mn-cs"/>
              </a:rPr>
              <a:t>Introduction to Avalanches</a:t>
            </a:r>
            <a:br>
              <a:rPr lang="en-US" sz="3900" dirty="0" smtClean="0">
                <a:solidFill>
                  <a:srgbClr val="FF0000"/>
                </a:solidFill>
                <a:ea typeface="+mn-ea"/>
                <a:cs typeface="+mn-cs"/>
              </a:rPr>
            </a:br>
            <a:endParaRPr lang="en-US" dirty="0" smtClean="0">
              <a:solidFill>
                <a:schemeClr val="bg2">
                  <a:lumMod val="40000"/>
                  <a:lumOff val="60000"/>
                </a:schemeClr>
              </a:solidFill>
              <a:ea typeface="+mn-ea"/>
              <a:cs typeface="+mn-cs"/>
            </a:endParaRPr>
          </a:p>
          <a:p>
            <a:pPr eaLnBrk="1" fontAlgn="auto" hangingPunct="1">
              <a:spcAft>
                <a:spcPts val="0"/>
              </a:spcAft>
              <a:buFont typeface="Arial" pitchFamily="34" charset="0"/>
              <a:buNone/>
              <a:defRPr/>
            </a:pPr>
            <a:r>
              <a:rPr lang="en-US" sz="3000" dirty="0" smtClean="0">
                <a:solidFill>
                  <a:schemeClr val="bg2">
                    <a:lumMod val="40000"/>
                    <a:lumOff val="60000"/>
                  </a:schemeClr>
                </a:solidFill>
                <a:ea typeface="+mn-ea"/>
                <a:cs typeface="+mn-cs"/>
              </a:rPr>
              <a:t>How to recognize and  understand   conditions  that should be avoided  in the winter environment</a:t>
            </a:r>
            <a:endParaRPr lang="en-US" dirty="0" smtClean="0">
              <a:ea typeface="+mn-ea"/>
              <a:cs typeface="+mn-cs"/>
            </a:endParaRPr>
          </a:p>
          <a:p>
            <a:pPr eaLnBrk="1" fontAlgn="auto" hangingPunct="1">
              <a:spcAft>
                <a:spcPts val="0"/>
              </a:spcAft>
              <a:buFont typeface="Arial" pitchFamily="34" charset="0"/>
              <a:buNone/>
              <a:defRPr/>
            </a:pPr>
            <a:r>
              <a:rPr lang="en-US" sz="2600" dirty="0" smtClean="0">
                <a:ea typeface="+mn-ea"/>
                <a:cs typeface="+mn-cs"/>
              </a:rPr>
              <a:t> </a:t>
            </a:r>
            <a:endParaRPr lang="en-US" dirty="0" smtClean="0">
              <a:ea typeface="+mn-ea"/>
              <a:cs typeface="+mn-cs"/>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81300" y="179387"/>
            <a:ext cx="3581400" cy="3581400"/>
          </a:xfrm>
          <a:prstGeom prst="rect">
            <a:avLst/>
          </a:prstGeom>
        </p:spPr>
      </p:pic>
    </p:spTree>
  </p:cSld>
  <p:clrMapOvr>
    <a:masterClrMapping/>
  </p:clrMapOvr>
  <p:transition spd="slow" advTm="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T06_gerry_ski"/>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770" name="Picture 3" descr="T02_packy_board"/>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4160838"/>
            <a:ext cx="4495800" cy="269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771" name="Picture 4" descr="Shoulder Shreddi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638800" y="0"/>
            <a:ext cx="3505200" cy="374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2" name="TextBox 4"/>
          <p:cNvSpPr txBox="1">
            <a:spLocks noChangeArrowheads="1"/>
          </p:cNvSpPr>
          <p:nvPr/>
        </p:nvSpPr>
        <p:spPr bwMode="auto">
          <a:xfrm>
            <a:off x="457200" y="1295400"/>
            <a:ext cx="214312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solidFill>
                  <a:srgbClr val="FF0000"/>
                </a:solidFill>
                <a:latin typeface="Calibri" charset="0"/>
              </a:rPr>
              <a:t>4. A trigger</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304800" y="304800"/>
            <a:ext cx="8229600" cy="1143000"/>
          </a:xfrm>
        </p:spPr>
        <p:txBody>
          <a:bodyPr/>
          <a:lstStyle/>
          <a:p>
            <a:pPr eaLnBrk="1" hangingPunct="1"/>
            <a:r>
              <a:rPr lang="en-US" dirty="0">
                <a:latin typeface="Calibri" charset="0"/>
              </a:rPr>
              <a:t> </a:t>
            </a:r>
            <a:r>
              <a:rPr lang="en-US" sz="3200" dirty="0">
                <a:solidFill>
                  <a:srgbClr val="FF0000"/>
                </a:solidFill>
                <a:latin typeface="Calibri" charset="0"/>
              </a:rPr>
              <a:t>Without winter recreationists there would be few avalanche fatalities </a:t>
            </a:r>
          </a:p>
        </p:txBody>
      </p:sp>
      <p:pic>
        <p:nvPicPr>
          <p:cNvPr id="34818" name="Picture 9" descr="139_3999"/>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755650" y="1557338"/>
            <a:ext cx="7273925" cy="4960937"/>
          </a:xfr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a:latin typeface="Calibri" charset="0"/>
              </a:rPr>
              <a:t>The Avalanche Triangle</a:t>
            </a:r>
          </a:p>
        </p:txBody>
      </p:sp>
      <p:pic>
        <p:nvPicPr>
          <p:cNvPr id="36866" name="Picture 4" descr="AvalancheTriang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25700" y="1268413"/>
            <a:ext cx="4422775" cy="5040312"/>
          </a:xfr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7"/>
          <p:cNvSpPr>
            <a:spLocks noGrp="1"/>
          </p:cNvSpPr>
          <p:nvPr>
            <p:ph type="title"/>
          </p:nvPr>
        </p:nvSpPr>
        <p:spPr>
          <a:xfrm>
            <a:off x="533400" y="228600"/>
            <a:ext cx="8229600" cy="1143000"/>
          </a:xfrm>
        </p:spPr>
        <p:txBody>
          <a:bodyPr/>
          <a:lstStyle/>
          <a:p>
            <a:pPr eaLnBrk="1" hangingPunct="1"/>
            <a:r>
              <a:rPr lang="en-US">
                <a:solidFill>
                  <a:srgbClr val="FF0000"/>
                </a:solidFill>
                <a:latin typeface="Calibri" charset="0"/>
              </a:rPr>
              <a:t>Terrain</a:t>
            </a:r>
          </a:p>
        </p:txBody>
      </p:sp>
      <p:sp>
        <p:nvSpPr>
          <p:cNvPr id="16387" name="Content Placeholder 8"/>
          <p:cNvSpPr>
            <a:spLocks noGrp="1"/>
          </p:cNvSpPr>
          <p:nvPr>
            <p:ph idx="1"/>
          </p:nvPr>
        </p:nvSpPr>
        <p:spPr/>
        <p:txBody>
          <a:bodyPr/>
          <a:lstStyle/>
          <a:p>
            <a:pPr eaLnBrk="1" hangingPunct="1"/>
            <a:r>
              <a:rPr lang="en-US">
                <a:latin typeface="Calibri" charset="0"/>
              </a:rPr>
              <a:t>Obvious Avalanche Paths (open slopes, debris, flagged  and dwarfed trees) </a:t>
            </a:r>
          </a:p>
          <a:p>
            <a:pPr eaLnBrk="1" hangingPunct="1"/>
            <a:r>
              <a:rPr lang="en-US">
                <a:latin typeface="Calibri" charset="0"/>
              </a:rPr>
              <a:t>Slope Angle (30 – 45 degrees)</a:t>
            </a:r>
          </a:p>
          <a:p>
            <a:pPr eaLnBrk="1" hangingPunct="1"/>
            <a:r>
              <a:rPr lang="en-US">
                <a:latin typeface="Calibri" charset="0"/>
              </a:rPr>
              <a:t>Aspect (direction slope faces)</a:t>
            </a:r>
          </a:p>
          <a:p>
            <a:pPr eaLnBrk="1" hangingPunct="1"/>
            <a:r>
              <a:rPr lang="en-US">
                <a:latin typeface="Calibri" charset="0"/>
              </a:rPr>
              <a:t>Lee as opposed to windward</a:t>
            </a:r>
          </a:p>
          <a:p>
            <a:pPr eaLnBrk="1" hangingPunct="1"/>
            <a:r>
              <a:rPr lang="en-US">
                <a:latin typeface="Calibri" charset="0"/>
              </a:rPr>
              <a:t>Convexities (rollovers)</a:t>
            </a:r>
          </a:p>
          <a:p>
            <a:pPr eaLnBrk="1" hangingPunct="1"/>
            <a:r>
              <a:rPr lang="en-US">
                <a:latin typeface="Calibri" charset="0"/>
              </a:rPr>
              <a:t>Terrain Traps (confinements,  crevasses/ravines, cliffs, flat run-outs, lakes or streams)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down)">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wipe(down)">
                                      <p:cBhvr>
                                        <p:cTn id="12" dur="5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wipe(down)">
                                      <p:cBhvr>
                                        <p:cTn id="17" dur="500"/>
                                        <p:tgtEl>
                                          <p:spTgt spid="16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wipe(down)">
                                      <p:cBhvr>
                                        <p:cTn id="22" dur="500"/>
                                        <p:tgtEl>
                                          <p:spTgt spid="163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wipe(down)">
                                      <p:cBhvr>
                                        <p:cTn id="27" dur="500"/>
                                        <p:tgtEl>
                                          <p:spTgt spid="163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387">
                                            <p:txEl>
                                              <p:pRg st="5" end="5"/>
                                            </p:txEl>
                                          </p:spTgt>
                                        </p:tgtEl>
                                        <p:attrNameLst>
                                          <p:attrName>style.visibility</p:attrName>
                                        </p:attrNameLst>
                                      </p:cBhvr>
                                      <p:to>
                                        <p:strVal val="visible"/>
                                      </p:to>
                                    </p:set>
                                    <p:animEffect transition="in" filter="wipe(down)">
                                      <p:cBhvr>
                                        <p:cTn id="32" dur="5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Image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85800"/>
            <a:ext cx="8382000" cy="561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Image68"/>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382838" y="228600"/>
            <a:ext cx="4325937" cy="632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http://www.kachinapeaks.org/photo_gallery/avalanche_aftermath/images/pop/ab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33400"/>
            <a:ext cx="8077200" cy="5889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763" y="688975"/>
            <a:ext cx="7208837" cy="540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4" descr="http://www.kachinapeaks.org/photo_gallery/backcountry_travel/images/pop/SAP_Abinea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71500"/>
            <a:ext cx="7769225" cy="582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Image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7200"/>
            <a:ext cx="8686800" cy="594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a:xfrm>
            <a:off x="457200" y="228600"/>
            <a:ext cx="8229600" cy="1447800"/>
          </a:xfrm>
        </p:spPr>
        <p:txBody>
          <a:bodyPr/>
          <a:lstStyle/>
          <a:p>
            <a:r>
              <a:rPr lang="en-US" sz="3200">
                <a:latin typeface="Calibri" charset="0"/>
              </a:rPr>
              <a:t>In Memory of Josh Tourjee </a:t>
            </a:r>
            <a:br>
              <a:rPr lang="en-US" sz="3200">
                <a:latin typeface="Calibri" charset="0"/>
              </a:rPr>
            </a:br>
            <a:r>
              <a:rPr lang="en-US" sz="3200">
                <a:latin typeface="Calibri" charset="0"/>
              </a:rPr>
              <a:t>who loved snow, teaching about avalanches and San Francisco  Peaks</a:t>
            </a:r>
          </a:p>
        </p:txBody>
      </p:sp>
      <p:pic>
        <p:nvPicPr>
          <p:cNvPr id="21506" name="Picture 4" descr=" Josh as snowboarder in IB.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63650" y="1676400"/>
            <a:ext cx="6616700" cy="4962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Image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85800"/>
            <a:ext cx="8305800" cy="5505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T22_scotchbonnet_track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38400" y="0"/>
            <a:ext cx="457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Image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09600"/>
            <a:ext cx="8763000" cy="584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Image48"/>
          <p:cNvPicPr>
            <a:picLocks noChangeAspect="1" noChangeArrowheads="1"/>
          </p:cNvPicPr>
          <p:nvPr/>
        </p:nvPicPr>
        <p:blipFill>
          <a:blip r:embed="rId3" cstate="email">
            <a:extLst>
              <a:ext uri="{28A0092B-C50C-407E-A947-70E740481C1C}">
                <a14:useLocalDpi xmlns:a14="http://schemas.microsoft.com/office/drawing/2010/main" val="0"/>
              </a:ext>
            </a:extLst>
          </a:blip>
          <a:srcRect l="8182" t="4318" r="5455" b="-1329"/>
          <a:stretch>
            <a:fillRect/>
          </a:stretch>
        </p:blipFill>
        <p:spPr bwMode="auto">
          <a:xfrm>
            <a:off x="533400" y="387350"/>
            <a:ext cx="7924800" cy="6089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Image51"/>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2286000" y="152400"/>
            <a:ext cx="4267200" cy="640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descr="tele slide 3.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4988" y="0"/>
            <a:ext cx="80740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 descr="Tele slide accide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75" y="838200"/>
            <a:ext cx="9144000" cy="3294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4994" name="TextBox 4"/>
          <p:cNvSpPr txBox="1">
            <a:spLocks noChangeArrowheads="1"/>
          </p:cNvSpPr>
          <p:nvPr/>
        </p:nvSpPr>
        <p:spPr bwMode="auto">
          <a:xfrm>
            <a:off x="381000" y="4953000"/>
            <a:ext cx="94488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solidFill>
                  <a:srgbClr val="FFFF00"/>
                </a:solidFill>
              </a:rPr>
              <a:t>Early March 2015 Avalanche Cycle in the Inner Basin</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s://lh3.googleusercontent.com/OcqbFcgwi0l8gBJLGOgbfie3UhsKXe3d1H7eHaz3HjsZZxD3tpWmLaV4vvPY26qRSO5q1nAoL3z6iRAmH0a1jMmWE363-YQhH81sOxR0VEs2gEHPD03nr3WAk4QfSuZT_UvYiLDId9NmP4ND8OXtUDIvayurnjTjpPrS3WI9pzZuM5ovo0RoJKmdCyqgaPTw2z9YDyR090UgTJund9Utc5TE61smQ7F5XPKejY24fAVObxGBfDQLXjkyC5cZW1tcoJuuzdgmo-q6S_qpUsBRX-8K9-USFUQH8FYB89FHnwWpUJQ9OsmLucIWovkhKCKWdHGLcsqm9slAKIhFCd3aJs9f8amkVqzUmMigWv_4woTqDM-tmZ0bl8PV9DsbVGpZCMSpe7tSkghnTm2BMfthmxqOMe3tOsClKEpCMXv96sI8Fvsyodk99gi6fSa5kZRYhKj-o57WgTWUEhURG71AuNycoBAh3SdAlp9xA2IG0Vf4X7DPRhkzo4fpu4NdA1Xm9dLdvJ6YbohrAH8KtGZMEVHdeBfdb_CD_yI8ZYwF3Bib5yr64zYBeZmObGq0Fnco3fxwMichavzlQCaoZzartQIMP6HkPJCPMUv3ecgEog=w864-h647-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839200" cy="66191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35300" y="304800"/>
            <a:ext cx="5943600" cy="646331"/>
          </a:xfrm>
          <a:prstGeom prst="rect">
            <a:avLst/>
          </a:prstGeom>
        </p:spPr>
        <p:txBody>
          <a:bodyPr wrap="square">
            <a:spAutoFit/>
          </a:bodyPr>
          <a:lstStyle/>
          <a:p>
            <a:pPr algn="r" eaLnBrk="1" hangingPunct="1"/>
            <a:r>
              <a:rPr lang="en-US" dirty="0" smtClean="0">
                <a:solidFill>
                  <a:srgbClr val="FFFF00"/>
                </a:solidFill>
              </a:rPr>
              <a:t>Skier triggered soft slab, February 2011</a:t>
            </a:r>
            <a:br>
              <a:rPr lang="en-US" dirty="0" smtClean="0">
                <a:solidFill>
                  <a:srgbClr val="FFFF00"/>
                </a:solidFill>
              </a:rPr>
            </a:br>
            <a:r>
              <a:rPr lang="en-US" dirty="0" smtClean="0">
                <a:solidFill>
                  <a:srgbClr val="FFFF00"/>
                </a:solidFill>
              </a:rPr>
              <a:t>Photo by Ken Lane  </a:t>
            </a:r>
            <a:endParaRPr lang="en-US" dirty="0">
              <a:solidFill>
                <a:srgbClr val="FFFF00"/>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3" descr="San-Francisco-Peaks-Avalan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11600" y="0"/>
            <a:ext cx="52324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538" name="TextBox 4"/>
          <p:cNvSpPr txBox="1">
            <a:spLocks noChangeArrowheads="1"/>
          </p:cNvSpPr>
          <p:nvPr/>
        </p:nvSpPr>
        <p:spPr bwMode="auto">
          <a:xfrm>
            <a:off x="304800" y="914400"/>
            <a:ext cx="3733800" cy="3046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solidFill>
                  <a:srgbClr val="FF0000"/>
                </a:solidFill>
              </a:rPr>
              <a:t>Learn your way around the Peaks</a:t>
            </a:r>
          </a:p>
          <a:p>
            <a:pPr eaLnBrk="1" hangingPunct="1">
              <a:buFont typeface="Arial" charset="0"/>
              <a:buChar char="•"/>
            </a:pPr>
            <a:r>
              <a:rPr lang="en-US" sz="3200">
                <a:solidFill>
                  <a:schemeClr val="bg1"/>
                </a:solidFill>
              </a:rPr>
              <a:t>Aspects</a:t>
            </a:r>
          </a:p>
          <a:p>
            <a:pPr eaLnBrk="1" hangingPunct="1">
              <a:buFont typeface="Arial" charset="0"/>
              <a:buChar char="•"/>
            </a:pPr>
            <a:r>
              <a:rPr lang="en-US" sz="3200">
                <a:solidFill>
                  <a:schemeClr val="bg1"/>
                </a:solidFill>
              </a:rPr>
              <a:t>Avalanche Paths</a:t>
            </a:r>
          </a:p>
          <a:p>
            <a:pPr eaLnBrk="1" hangingPunct="1">
              <a:buFont typeface="Arial" charset="0"/>
              <a:buChar char="•"/>
            </a:pPr>
            <a:r>
              <a:rPr lang="en-US" sz="3200">
                <a:solidFill>
                  <a:schemeClr val="bg1"/>
                </a:solidFill>
              </a:rPr>
              <a:t>Gullies</a:t>
            </a:r>
          </a:p>
          <a:p>
            <a:pPr eaLnBrk="1" hangingPunct="1">
              <a:buFont typeface="Arial" charset="0"/>
              <a:buChar char="•"/>
            </a:pPr>
            <a:r>
              <a:rPr lang="en-US" sz="3200">
                <a:solidFill>
                  <a:schemeClr val="bg1"/>
                </a:solidFill>
              </a:rPr>
              <a:t>Escape Routes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381000" y="381000"/>
            <a:ext cx="8229600" cy="1143000"/>
          </a:xfrm>
        </p:spPr>
        <p:txBody>
          <a:bodyPr/>
          <a:lstStyle/>
          <a:p>
            <a:pPr eaLnBrk="1" hangingPunct="1"/>
            <a:r>
              <a:rPr lang="en-US">
                <a:solidFill>
                  <a:srgbClr val="FF0000"/>
                </a:solidFill>
                <a:latin typeface="Calibri" charset="0"/>
              </a:rPr>
              <a:t>So why is this important to us?</a:t>
            </a:r>
          </a:p>
        </p:txBody>
      </p:sp>
      <p:sp>
        <p:nvSpPr>
          <p:cNvPr id="8195" name="Rectangle 3"/>
          <p:cNvSpPr>
            <a:spLocks noGrp="1" noChangeArrowheads="1"/>
          </p:cNvSpPr>
          <p:nvPr>
            <p:ph type="body" idx="1"/>
          </p:nvPr>
        </p:nvSpPr>
        <p:spPr>
          <a:xfrm>
            <a:off x="457200" y="1600200"/>
            <a:ext cx="8229600" cy="5257800"/>
          </a:xfrm>
        </p:spPr>
        <p:txBody>
          <a:bodyPr/>
          <a:lstStyle/>
          <a:p>
            <a:pPr eaLnBrk="1" hangingPunct="1"/>
            <a:r>
              <a:rPr lang="en-US" sz="2800" dirty="0">
                <a:latin typeface="Calibri" charset="0"/>
              </a:rPr>
              <a:t>We live in the desert – Avalanches don</a:t>
            </a:r>
            <a:r>
              <a:rPr lang="ja-JP" altLang="en-US" sz="2800" dirty="0">
                <a:latin typeface="Calibri" charset="0"/>
              </a:rPr>
              <a:t>’</a:t>
            </a:r>
            <a:r>
              <a:rPr lang="en-US" altLang="ja-JP" sz="2800" dirty="0">
                <a:latin typeface="Calibri" charset="0"/>
              </a:rPr>
              <a:t>t occur here</a:t>
            </a:r>
          </a:p>
          <a:p>
            <a:pPr eaLnBrk="1" hangingPunct="1"/>
            <a:r>
              <a:rPr lang="en-US" sz="2800" dirty="0">
                <a:latin typeface="Calibri" charset="0"/>
              </a:rPr>
              <a:t>Only 1 in 10 victims are rescued alive from a complete burial</a:t>
            </a:r>
          </a:p>
          <a:p>
            <a:pPr eaLnBrk="1" hangingPunct="1"/>
            <a:r>
              <a:rPr lang="en-US" sz="2800" dirty="0">
                <a:latin typeface="Calibri" charset="0"/>
              </a:rPr>
              <a:t> Winter recreation </a:t>
            </a:r>
            <a:r>
              <a:rPr lang="en-US" sz="2800" dirty="0" smtClean="0">
                <a:latin typeface="Calibri" charset="0"/>
              </a:rPr>
              <a:t>in </a:t>
            </a:r>
            <a:r>
              <a:rPr lang="en-US" sz="2800" dirty="0">
                <a:latin typeface="Calibri" charset="0"/>
              </a:rPr>
              <a:t>avalanche terrain is  </a:t>
            </a:r>
            <a:r>
              <a:rPr lang="en-US" sz="2800" dirty="0" smtClean="0">
                <a:latin typeface="Calibri" charset="0"/>
              </a:rPr>
              <a:t>blossoming -  avalanches are the number one killer on Forest Service Lands</a:t>
            </a:r>
            <a:endParaRPr lang="en-US" sz="2800" dirty="0">
              <a:latin typeface="Calibri" charset="0"/>
            </a:endParaRPr>
          </a:p>
          <a:p>
            <a:pPr eaLnBrk="1" hangingPunct="1"/>
            <a:r>
              <a:rPr lang="en-US" sz="2800" dirty="0">
                <a:latin typeface="Calibri" charset="0"/>
              </a:rPr>
              <a:t>Ease of access, the  Snowbowl and open boundaries</a:t>
            </a:r>
          </a:p>
          <a:p>
            <a:pPr eaLnBrk="1" hangingPunct="1"/>
            <a:r>
              <a:rPr lang="en-US" sz="2800" dirty="0">
                <a:latin typeface="Calibri" charset="0"/>
              </a:rPr>
              <a:t>2000-2009 an average of 28 people have died a year in the </a:t>
            </a:r>
            <a:r>
              <a:rPr lang="en-US" sz="2800" dirty="0" smtClean="0">
                <a:latin typeface="Calibri" charset="0"/>
              </a:rPr>
              <a:t>US – 42 in N. America</a:t>
            </a:r>
            <a:endParaRPr lang="en-US" sz="2800" dirty="0">
              <a:latin typeface="Calibri" charset="0"/>
            </a:endParaRPr>
          </a:p>
          <a:p>
            <a:pPr eaLnBrk="1" hangingPunct="1"/>
            <a:r>
              <a:rPr lang="en-US" sz="2800" dirty="0">
                <a:latin typeface="Calibri" charset="0"/>
              </a:rPr>
              <a:t> We have been fortunate so far – let</a:t>
            </a:r>
            <a:r>
              <a:rPr lang="ja-JP" altLang="en-US" sz="2800" dirty="0">
                <a:latin typeface="Calibri" charset="0"/>
              </a:rPr>
              <a:t>’</a:t>
            </a:r>
            <a:r>
              <a:rPr lang="en-US" altLang="ja-JP" sz="2800" dirty="0">
                <a:latin typeface="Calibri" charset="0"/>
              </a:rPr>
              <a:t>s keep it that way</a:t>
            </a:r>
          </a:p>
          <a:p>
            <a:pPr eaLnBrk="1" hangingPunct="1"/>
            <a:endParaRPr lang="en-US" sz="2400" dirty="0">
              <a:latin typeface="Calibri" charset="0"/>
            </a:endParaRPr>
          </a:p>
          <a:p>
            <a:pPr lvl="1" eaLnBrk="1" hangingPunct="1"/>
            <a:endParaRPr lang="en-US" sz="2400" dirty="0">
              <a:latin typeface="Calibri" charset="0"/>
            </a:endParaRPr>
          </a:p>
          <a:p>
            <a:pPr lvl="1" eaLnBrk="1" hangingPunct="1"/>
            <a:endParaRPr lang="en-US" sz="2400" dirty="0">
              <a:latin typeface="Calibri"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20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fade">
                                      <p:cBhvr>
                                        <p:cTn id="12" dur="20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fade">
                                      <p:cBhvr>
                                        <p:cTn id="17" dur="2000"/>
                                        <p:tgtEl>
                                          <p:spTgt spid="8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fade">
                                      <p:cBhvr>
                                        <p:cTn id="22" dur="2000"/>
                                        <p:tgtEl>
                                          <p:spTgt spid="81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fade">
                                      <p:cBhvr>
                                        <p:cTn id="27" dur="2000"/>
                                        <p:tgtEl>
                                          <p:spTgt spid="81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195">
                                            <p:txEl>
                                              <p:pRg st="5" end="5"/>
                                            </p:txEl>
                                          </p:spTgt>
                                        </p:tgtEl>
                                        <p:attrNameLst>
                                          <p:attrName>style.visibility</p:attrName>
                                        </p:attrNameLst>
                                      </p:cBhvr>
                                      <p:to>
                                        <p:strVal val="visible"/>
                                      </p:to>
                                    </p:set>
                                    <p:animEffect transition="in" filter="fade">
                                      <p:cBhvr>
                                        <p:cTn id="32" dur="20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7200" y="0"/>
            <a:ext cx="8229600" cy="1066800"/>
          </a:xfrm>
        </p:spPr>
        <p:txBody>
          <a:bodyPr/>
          <a:lstStyle/>
          <a:p>
            <a:pPr eaLnBrk="1" hangingPunct="1"/>
            <a:r>
              <a:rPr lang="en-US">
                <a:solidFill>
                  <a:srgbClr val="FF0000"/>
                </a:solidFill>
                <a:latin typeface="Calibri" charset="0"/>
              </a:rPr>
              <a:t>Terrain Traps</a:t>
            </a:r>
          </a:p>
        </p:txBody>
      </p:sp>
      <p:pic>
        <p:nvPicPr>
          <p:cNvPr id="6656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990600"/>
            <a:ext cx="7162800" cy="5372100"/>
          </a:xfr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Image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28600"/>
            <a:ext cx="4270375" cy="640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ctrTitle"/>
          </p:nvPr>
        </p:nvSpPr>
        <p:spPr>
          <a:xfrm>
            <a:off x="685800" y="381000"/>
            <a:ext cx="7772400" cy="1470025"/>
          </a:xfrm>
        </p:spPr>
        <p:txBody>
          <a:bodyPr/>
          <a:lstStyle/>
          <a:p>
            <a:pPr eaLnBrk="1" hangingPunct="1"/>
            <a:r>
              <a:rPr lang="en-US">
                <a:solidFill>
                  <a:srgbClr val="FF0000"/>
                </a:solidFill>
                <a:latin typeface="Calibri" charset="0"/>
              </a:rPr>
              <a:t>Weather</a:t>
            </a:r>
          </a:p>
        </p:txBody>
      </p:sp>
      <p:sp>
        <p:nvSpPr>
          <p:cNvPr id="3" name="Subtitle 2"/>
          <p:cNvSpPr>
            <a:spLocks noGrp="1"/>
          </p:cNvSpPr>
          <p:nvPr>
            <p:ph type="subTitle" idx="1"/>
          </p:nvPr>
        </p:nvSpPr>
        <p:spPr>
          <a:xfrm>
            <a:off x="1066800" y="1828800"/>
            <a:ext cx="7010400" cy="4343400"/>
          </a:xfrm>
        </p:spPr>
        <p:txBody>
          <a:bodyPr rtlCol="0">
            <a:normAutofit/>
          </a:bodyPr>
          <a:lstStyle/>
          <a:p>
            <a:pPr algn="l" eaLnBrk="1" fontAlgn="auto" hangingPunct="1">
              <a:spcAft>
                <a:spcPts val="0"/>
              </a:spcAft>
              <a:buFont typeface="Arial" pitchFamily="34" charset="0"/>
              <a:buChar char="•"/>
              <a:defRPr/>
            </a:pPr>
            <a:r>
              <a:rPr lang="en-US" dirty="0" smtClean="0">
                <a:ea typeface="+mn-ea"/>
                <a:cs typeface="+mn-cs"/>
              </a:rPr>
              <a:t> Seasonal weather history</a:t>
            </a:r>
          </a:p>
          <a:p>
            <a:pPr algn="l" eaLnBrk="1" fontAlgn="auto" hangingPunct="1">
              <a:spcAft>
                <a:spcPts val="0"/>
              </a:spcAft>
              <a:buFont typeface="Arial" pitchFamily="34" charset="0"/>
              <a:buChar char="•"/>
              <a:defRPr/>
            </a:pPr>
            <a:r>
              <a:rPr lang="en-US" dirty="0" smtClean="0">
                <a:ea typeface="+mn-ea"/>
                <a:cs typeface="+mn-cs"/>
              </a:rPr>
              <a:t> Precipitation - Snowfall (rate, SWE,  </a:t>
            </a:r>
          </a:p>
          <a:p>
            <a:pPr algn="l" eaLnBrk="1" fontAlgn="auto" hangingPunct="1">
              <a:spcAft>
                <a:spcPts val="0"/>
              </a:spcAft>
              <a:defRPr/>
            </a:pPr>
            <a:r>
              <a:rPr lang="en-US" dirty="0" smtClean="0">
                <a:ea typeface="+mn-ea"/>
                <a:cs typeface="+mn-cs"/>
              </a:rPr>
              <a:t>or rain on snow)</a:t>
            </a:r>
          </a:p>
          <a:p>
            <a:pPr algn="l" eaLnBrk="1" fontAlgn="auto" hangingPunct="1">
              <a:spcAft>
                <a:spcPts val="0"/>
              </a:spcAft>
              <a:buFont typeface="Arial" pitchFamily="34" charset="0"/>
              <a:buChar char="•"/>
              <a:defRPr/>
            </a:pPr>
            <a:r>
              <a:rPr lang="en-US" dirty="0" smtClean="0">
                <a:ea typeface="+mn-ea"/>
                <a:cs typeface="+mn-cs"/>
              </a:rPr>
              <a:t> Wind  (velocity, duration,  and available snow for transport)</a:t>
            </a:r>
          </a:p>
          <a:p>
            <a:pPr algn="l" eaLnBrk="1" fontAlgn="auto" hangingPunct="1">
              <a:spcAft>
                <a:spcPts val="0"/>
              </a:spcAft>
              <a:buFont typeface="Arial" pitchFamily="34" charset="0"/>
              <a:buChar char="•"/>
              <a:defRPr/>
            </a:pPr>
            <a:r>
              <a:rPr lang="en-US" dirty="0" smtClean="0">
                <a:ea typeface="+mn-ea"/>
                <a:cs typeface="+mn-cs"/>
              </a:rPr>
              <a:t> Temperature (cold spells and thaw instability)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381000" y="457200"/>
            <a:ext cx="8229600" cy="868363"/>
          </a:xfrm>
        </p:spPr>
        <p:txBody>
          <a:bodyPr>
            <a:normAutofit fontScale="90000"/>
          </a:bodyPr>
          <a:lstStyle/>
          <a:p>
            <a:pPr eaLnBrk="1" hangingPunct="1">
              <a:defRPr/>
            </a:pPr>
            <a:r>
              <a:rPr lang="en-US" sz="2300" dirty="0">
                <a:latin typeface="Calibri" charset="0"/>
              </a:rPr>
              <a:t>Has</a:t>
            </a:r>
            <a:r>
              <a:rPr lang="en-US" sz="2300" i="1" dirty="0">
                <a:latin typeface="Calibri" charset="0"/>
              </a:rPr>
              <a:t> </a:t>
            </a:r>
            <a:r>
              <a:rPr lang="en-US" sz="2300" u="sng" dirty="0">
                <a:solidFill>
                  <a:srgbClr val="FF0000"/>
                </a:solidFill>
                <a:latin typeface="Calibri" charset="0"/>
              </a:rPr>
              <a:t>loading</a:t>
            </a:r>
            <a:r>
              <a:rPr lang="en-US" sz="2300" dirty="0">
                <a:solidFill>
                  <a:srgbClr val="FF0000"/>
                </a:solidFill>
                <a:latin typeface="Calibri" charset="0"/>
              </a:rPr>
              <a:t> </a:t>
            </a:r>
            <a:r>
              <a:rPr lang="en-US" sz="2300" dirty="0">
                <a:latin typeface="Calibri" charset="0"/>
              </a:rPr>
              <a:t>occurred recently?</a:t>
            </a:r>
            <a:br>
              <a:rPr lang="en-US" sz="2300" dirty="0">
                <a:latin typeface="Calibri" charset="0"/>
              </a:rPr>
            </a:br>
            <a:r>
              <a:rPr lang="en-US" sz="1800" dirty="0">
                <a:latin typeface="Calibri" charset="0"/>
              </a:rPr>
              <a:t>(snow or rain &gt; </a:t>
            </a:r>
            <a:r>
              <a:rPr lang="en-US" sz="1800" dirty="0" smtClean="0">
                <a:latin typeface="Calibri" charset="0"/>
              </a:rPr>
              <a:t>1inch SWE,  </a:t>
            </a:r>
            <a:r>
              <a:rPr lang="en-US" sz="1800" dirty="0">
                <a:latin typeface="Calibri" charset="0"/>
              </a:rPr>
              <a:t>12</a:t>
            </a:r>
            <a:r>
              <a:rPr lang="ja-JP" altLang="en-US" sz="1800" dirty="0" smtClean="0">
                <a:latin typeface="Calibri" charset="0"/>
              </a:rPr>
              <a:t>”</a:t>
            </a:r>
            <a:r>
              <a:rPr lang="en-US" altLang="ja-JP" sz="1800" dirty="0" smtClean="0">
                <a:latin typeface="Calibri" charset="0"/>
              </a:rPr>
              <a:t>snow </a:t>
            </a:r>
            <a:r>
              <a:rPr lang="en-US" altLang="ja-JP" sz="1800" dirty="0">
                <a:latin typeface="Calibri" charset="0"/>
              </a:rPr>
              <a:t>in 24 hours, 8</a:t>
            </a:r>
            <a:r>
              <a:rPr lang="ja-JP" altLang="en-US" sz="1800" dirty="0">
                <a:latin typeface="Calibri" charset="0"/>
              </a:rPr>
              <a:t>”</a:t>
            </a:r>
            <a:r>
              <a:rPr lang="en-US" altLang="ja-JP" sz="1800" dirty="0">
                <a:latin typeface="Calibri" charset="0"/>
              </a:rPr>
              <a:t> in 12 hours)</a:t>
            </a:r>
            <a:br>
              <a:rPr lang="en-US" altLang="ja-JP" sz="1800" dirty="0">
                <a:latin typeface="Calibri" charset="0"/>
              </a:rPr>
            </a:br>
            <a:endParaRPr lang="en-US" sz="1800" dirty="0">
              <a:latin typeface="Calibri" charset="0"/>
            </a:endParaRPr>
          </a:p>
        </p:txBody>
      </p:sp>
      <p:pic>
        <p:nvPicPr>
          <p:cNvPr id="70658" name="Picture 4" descr="Untitled-4"/>
          <p:cNvPicPr>
            <a:picLocks noGrp="1" noChangeAspect="1" noChangeArrowheads="1"/>
          </p:cNvPicPr>
          <p:nvPr>
            <p:ph idx="4294967295"/>
          </p:nvPr>
        </p:nvPicPr>
        <p:blipFill>
          <a:blip r:embed="rId3" cstate="email">
            <a:extLst>
              <a:ext uri="{28A0092B-C50C-407E-A947-70E740481C1C}">
                <a14:useLocalDpi xmlns:a14="http://schemas.microsoft.com/office/drawing/2010/main" val="0"/>
              </a:ext>
            </a:extLst>
          </a:blip>
          <a:srcRect/>
          <a:stretch>
            <a:fillRect/>
          </a:stretch>
        </p:blipFill>
        <p:spPr>
          <a:xfrm>
            <a:off x="609600" y="1295400"/>
            <a:ext cx="7848600" cy="5267325"/>
          </a:xfrm>
        </p:spPr>
      </p:pic>
      <p:sp>
        <p:nvSpPr>
          <p:cNvPr id="70659" name="Text Box 7"/>
          <p:cNvSpPr txBox="1">
            <a:spLocks noChangeArrowheads="1"/>
          </p:cNvSpPr>
          <p:nvPr/>
        </p:nvSpPr>
        <p:spPr bwMode="auto">
          <a:xfrm>
            <a:off x="1752600" y="5029200"/>
            <a:ext cx="58674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FF0000"/>
                </a:solidFill>
                <a:latin typeface="Calibri" charset="0"/>
              </a:rPr>
              <a:t>Give snow a chance to settle and bond </a:t>
            </a:r>
          </a:p>
          <a:p>
            <a:pPr eaLnBrk="1" hangingPunct="1"/>
            <a:r>
              <a:rPr lang="en-US">
                <a:solidFill>
                  <a:srgbClr val="FF0000"/>
                </a:solidFill>
                <a:latin typeface="Calibri" charset="0"/>
              </a:rPr>
              <a:t>after big storms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descr="windtranspor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1219200"/>
            <a:ext cx="7785100" cy="5005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706" name="Text Box 3"/>
          <p:cNvSpPr txBox="1">
            <a:spLocks noChangeArrowheads="1"/>
          </p:cNvSpPr>
          <p:nvPr/>
        </p:nvSpPr>
        <p:spPr bwMode="auto">
          <a:xfrm>
            <a:off x="838200" y="304800"/>
            <a:ext cx="8001000" cy="192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latin typeface="Calibri" charset="0"/>
              </a:rPr>
              <a:t>	Remember, wind = snow storm</a:t>
            </a:r>
          </a:p>
          <a:p>
            <a:pPr eaLnBrk="1" hangingPunct="1"/>
            <a:endParaRPr lang="en-US" sz="3200">
              <a:latin typeface="Calibri" charset="0"/>
            </a:endParaRPr>
          </a:p>
          <a:p>
            <a:pPr eaLnBrk="1" hangingPunct="1"/>
            <a:r>
              <a:rPr lang="en-US" sz="2800">
                <a:solidFill>
                  <a:srgbClr val="FFFF00"/>
                </a:solidFill>
                <a:latin typeface="Calibri" charset="0"/>
              </a:rPr>
              <a:t>If snow is available to move, it is deposited by wind many times faster than it falls from the sky</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5" descr="Image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8863" y="152400"/>
            <a:ext cx="4484687" cy="655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descr="T16_wetslid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0"/>
            <a:ext cx="457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87" name="Rectangle 3"/>
          <p:cNvSpPr>
            <a:spLocks noChangeArrowheads="1"/>
          </p:cNvSpPr>
          <p:nvPr/>
        </p:nvSpPr>
        <p:spPr bwMode="auto">
          <a:xfrm>
            <a:off x="5715000" y="1916113"/>
            <a:ext cx="3290888" cy="1077912"/>
          </a:xfrm>
          <a:prstGeom prst="rect">
            <a:avLst/>
          </a:prstGeom>
          <a:noFill/>
          <a:ln w="9525">
            <a:noFill/>
            <a:miter lim="800000"/>
            <a:headEnd/>
            <a:tailEnd/>
          </a:ln>
          <a:effectLst/>
        </p:spPr>
        <p:txBody>
          <a:bodyPr wrap="none">
            <a:spAutoFit/>
          </a:bodyPr>
          <a:lstStyle/>
          <a:p>
            <a:pPr>
              <a:defRPr/>
            </a:pPr>
            <a:r>
              <a:rPr lang="en-US" sz="3200" b="1" dirty="0">
                <a:solidFill>
                  <a:srgbClr val="FFFF00"/>
                </a:solidFill>
                <a:effectLst>
                  <a:outerShdw blurRad="38100" dist="38100" dir="2700000" algn="tl">
                    <a:srgbClr val="000000"/>
                  </a:outerShdw>
                </a:effectLst>
                <a:latin typeface="Arial Black" pitchFamily="34" charset="0"/>
                <a:ea typeface="+mn-ea"/>
                <a:cs typeface="Arial" charset="0"/>
              </a:rPr>
              <a:t> </a:t>
            </a:r>
            <a:r>
              <a:rPr lang="en-US" sz="3200" b="1" dirty="0">
                <a:solidFill>
                  <a:srgbClr val="FF0000"/>
                </a:solidFill>
                <a:effectLst>
                  <a:outerShdw blurRad="38100" dist="38100" dir="2700000" algn="tl">
                    <a:srgbClr val="000000"/>
                  </a:outerShdw>
                </a:effectLst>
                <a:latin typeface="Arial" pitchFamily="34" charset="0"/>
                <a:ea typeface="+mn-ea"/>
                <a:cs typeface="Arial" pitchFamily="34" charset="0"/>
              </a:rPr>
              <a:t>Signs </a:t>
            </a:r>
            <a:r>
              <a:rPr lang="en-US" sz="3200" b="1" dirty="0" smtClean="0">
                <a:solidFill>
                  <a:srgbClr val="FF0000"/>
                </a:solidFill>
                <a:effectLst>
                  <a:outerShdw blurRad="38100" dist="38100" dir="2700000" algn="tl">
                    <a:srgbClr val="000000"/>
                  </a:outerShdw>
                </a:effectLst>
                <a:latin typeface="Arial" pitchFamily="34" charset="0"/>
                <a:ea typeface="+mn-ea"/>
                <a:cs typeface="Arial" pitchFamily="34" charset="0"/>
              </a:rPr>
              <a:t>of</a:t>
            </a:r>
            <a:endParaRPr lang="en-US" sz="3200" b="1" dirty="0">
              <a:solidFill>
                <a:srgbClr val="FF0000"/>
              </a:solidFill>
              <a:effectLst>
                <a:outerShdw blurRad="38100" dist="38100" dir="2700000" algn="tl">
                  <a:srgbClr val="000000"/>
                </a:outerShdw>
              </a:effectLst>
              <a:latin typeface="Arial" pitchFamily="34" charset="0"/>
              <a:ea typeface="+mn-ea"/>
              <a:cs typeface="Arial" pitchFamily="34" charset="0"/>
            </a:endParaRPr>
          </a:p>
          <a:p>
            <a:pPr>
              <a:defRPr/>
            </a:pPr>
            <a:r>
              <a:rPr lang="en-US" sz="3200" b="1" dirty="0">
                <a:solidFill>
                  <a:srgbClr val="FF0000"/>
                </a:solidFill>
                <a:effectLst>
                  <a:outerShdw blurRad="38100" dist="38100" dir="2700000" algn="tl">
                    <a:srgbClr val="000000"/>
                  </a:outerShdw>
                </a:effectLst>
                <a:latin typeface="Arial" pitchFamily="34" charset="0"/>
                <a:ea typeface="+mn-ea"/>
                <a:cs typeface="Arial" pitchFamily="34" charset="0"/>
              </a:rPr>
              <a:t>Rapid Warming </a:t>
            </a:r>
            <a:endParaRPr lang="en-US" sz="3200" b="1" dirty="0">
              <a:solidFill>
                <a:srgbClr val="FFFF00"/>
              </a:solidFill>
              <a:effectLst>
                <a:outerShdw blurRad="38100" dist="38100" dir="2700000" algn="tl">
                  <a:srgbClr val="000000"/>
                </a:outerShdw>
              </a:effectLst>
              <a:latin typeface="Arial" pitchFamily="34" charset="0"/>
              <a:ea typeface="+mn-ea"/>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5305425" y="2924175"/>
            <a:ext cx="3838575" cy="638175"/>
          </a:xfrm>
        </p:spPr>
        <p:txBody>
          <a:bodyPr/>
          <a:lstStyle/>
          <a:p>
            <a:pPr eaLnBrk="1" hangingPunct="1"/>
            <a:r>
              <a:rPr lang="en-US" sz="2400">
                <a:latin typeface="Calibri" charset="0"/>
              </a:rPr>
              <a:t>Surface Hoar</a:t>
            </a:r>
          </a:p>
        </p:txBody>
      </p:sp>
      <p:pic>
        <p:nvPicPr>
          <p:cNvPr id="78850" name="Picture 4" descr="Whistler-hoar-fros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708400" y="3556000"/>
            <a:ext cx="4968875" cy="3302000"/>
          </a:xfrm>
          <a:noFill/>
        </p:spPr>
      </p:pic>
      <p:pic>
        <p:nvPicPr>
          <p:cNvPr id="78851" name="Picture 4" descr="1473-GraupelSnow"/>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8313" y="3357563"/>
            <a:ext cx="2913062" cy="3201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8852" name="Picture 8" descr="depth_hoa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895600" y="2362200"/>
            <a:ext cx="2851150" cy="2974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8853" name="Rectangle 11"/>
          <p:cNvSpPr>
            <a:spLocks noChangeArrowheads="1"/>
          </p:cNvSpPr>
          <p:nvPr/>
        </p:nvSpPr>
        <p:spPr bwMode="auto">
          <a:xfrm>
            <a:off x="3200400" y="1752600"/>
            <a:ext cx="22844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400">
                <a:solidFill>
                  <a:schemeClr val="tx2"/>
                </a:solidFill>
                <a:latin typeface="Calibri" charset="0"/>
              </a:rPr>
              <a:t>Facetted Snow</a:t>
            </a:r>
          </a:p>
        </p:txBody>
      </p:sp>
      <p:sp>
        <p:nvSpPr>
          <p:cNvPr id="78854" name="Rectangle 12"/>
          <p:cNvSpPr>
            <a:spLocks noChangeArrowheads="1"/>
          </p:cNvSpPr>
          <p:nvPr/>
        </p:nvSpPr>
        <p:spPr bwMode="auto">
          <a:xfrm>
            <a:off x="468313" y="2851150"/>
            <a:ext cx="19272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400">
                <a:solidFill>
                  <a:schemeClr val="tx2"/>
                </a:solidFill>
                <a:latin typeface="Calibri" charset="0"/>
              </a:rPr>
              <a:t>Graupel Snow</a:t>
            </a:r>
          </a:p>
        </p:txBody>
      </p:sp>
      <p:sp>
        <p:nvSpPr>
          <p:cNvPr id="78855" name="Text Box 13"/>
          <p:cNvSpPr txBox="1">
            <a:spLocks noChangeArrowheads="1"/>
          </p:cNvSpPr>
          <p:nvPr/>
        </p:nvSpPr>
        <p:spPr bwMode="auto">
          <a:xfrm>
            <a:off x="2590800" y="1143000"/>
            <a:ext cx="4460875"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latin typeface="Calibri" charset="0"/>
              </a:rPr>
              <a:t>The beauty and the beast</a:t>
            </a:r>
          </a:p>
        </p:txBody>
      </p:sp>
      <p:sp>
        <p:nvSpPr>
          <p:cNvPr id="78856" name="TextBox 8"/>
          <p:cNvSpPr txBox="1">
            <a:spLocks noChangeArrowheads="1"/>
          </p:cNvSpPr>
          <p:nvPr/>
        </p:nvSpPr>
        <p:spPr bwMode="auto">
          <a:xfrm>
            <a:off x="3429000" y="304800"/>
            <a:ext cx="2312988"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a:solidFill>
                  <a:srgbClr val="FF0000"/>
                </a:solidFill>
              </a:rPr>
              <a:t>Snowpack</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5"/>
          <p:cNvSpPr>
            <a:spLocks noGrp="1" noChangeArrowheads="1"/>
          </p:cNvSpPr>
          <p:nvPr>
            <p:ph type="title" idx="4294967295"/>
          </p:nvPr>
        </p:nvSpPr>
        <p:spPr/>
        <p:txBody>
          <a:bodyPr/>
          <a:lstStyle/>
          <a:p>
            <a:pPr eaLnBrk="1" hangingPunct="1"/>
            <a:r>
              <a:rPr lang="en-US">
                <a:solidFill>
                  <a:srgbClr val="FF0000"/>
                </a:solidFill>
                <a:latin typeface="Calibri" charset="0"/>
              </a:rPr>
              <a:t>Weak Layer Identification</a:t>
            </a:r>
          </a:p>
        </p:txBody>
      </p:sp>
      <p:pic>
        <p:nvPicPr>
          <p:cNvPr id="80898" name="Picture 4" descr="T13_snowprofile_sun"/>
          <p:cNvPicPr>
            <a:picLocks noGrp="1" noChangeAspect="1" noChangeArrowheads="1"/>
          </p:cNvPicPr>
          <p:nvPr>
            <p:ph idx="4294967295"/>
          </p:nvPr>
        </p:nvPicPr>
        <p:blipFill>
          <a:blip r:embed="rId3" cstate="email">
            <a:extLst>
              <a:ext uri="{28A0092B-C50C-407E-A947-70E740481C1C}">
                <a14:useLocalDpi xmlns:a14="http://schemas.microsoft.com/office/drawing/2010/main" val="0"/>
              </a:ext>
            </a:extLst>
          </a:blip>
          <a:srcRect/>
          <a:stretch>
            <a:fillRect/>
          </a:stretch>
        </p:blipFill>
        <p:spPr>
          <a:xfrm>
            <a:off x="1176338" y="1600200"/>
            <a:ext cx="6789737" cy="4525963"/>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533400" y="228600"/>
            <a:ext cx="8229600" cy="1143000"/>
          </a:xfrm>
        </p:spPr>
        <p:txBody>
          <a:bodyPr/>
          <a:lstStyle/>
          <a:p>
            <a:pPr eaLnBrk="1" hangingPunct="1"/>
            <a:r>
              <a:rPr lang="en-US" dirty="0">
                <a:solidFill>
                  <a:srgbClr val="FF0000"/>
                </a:solidFill>
                <a:latin typeface="Calibri" charset="0"/>
              </a:rPr>
              <a:t>Stability </a:t>
            </a:r>
            <a:r>
              <a:rPr lang="en-US" dirty="0" smtClean="0">
                <a:solidFill>
                  <a:srgbClr val="FF0000"/>
                </a:solidFill>
                <a:latin typeface="Calibri" charset="0"/>
              </a:rPr>
              <a:t>Testing – skills taught in </a:t>
            </a:r>
            <a:r>
              <a:rPr lang="en-US" dirty="0" smtClean="0">
                <a:solidFill>
                  <a:srgbClr val="FF0000"/>
                </a:solidFill>
                <a:latin typeface="Calibri" charset="0"/>
              </a:rPr>
              <a:t>Level I </a:t>
            </a:r>
            <a:r>
              <a:rPr lang="en-US" dirty="0" smtClean="0">
                <a:solidFill>
                  <a:srgbClr val="FF0000"/>
                </a:solidFill>
                <a:latin typeface="Calibri" charset="0"/>
              </a:rPr>
              <a:t>courses</a:t>
            </a:r>
            <a:endParaRPr lang="en-US" dirty="0">
              <a:solidFill>
                <a:srgbClr val="FF0000"/>
              </a:solidFill>
              <a:latin typeface="Calibri" charset="0"/>
            </a:endParaRPr>
          </a:p>
        </p:txBody>
      </p:sp>
      <p:pic>
        <p:nvPicPr>
          <p:cNvPr id="82946" name="Picture 3" descr="rutsch_test cutting b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6" y="1600200"/>
            <a:ext cx="2514600" cy="377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948" name="Picture 6" descr="rutschblock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3163" y="2286000"/>
            <a:ext cx="4160837" cy="4160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descr=" Compressions test.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133600" y="4267200"/>
            <a:ext cx="2819400" cy="2114550"/>
          </a:xfrm>
          <a:prstGeom prst="rect">
            <a:avLst/>
          </a:prstGeom>
        </p:spPr>
      </p:pic>
      <p:pic>
        <p:nvPicPr>
          <p:cNvPr id="3" name="Picture 2" descr=" PST photo.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3600" y="2057400"/>
            <a:ext cx="4218214" cy="2362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ctrTitle"/>
          </p:nvPr>
        </p:nvSpPr>
        <p:spPr>
          <a:xfrm>
            <a:off x="685800" y="0"/>
            <a:ext cx="7772400" cy="1143000"/>
          </a:xfrm>
        </p:spPr>
        <p:txBody>
          <a:bodyPr/>
          <a:lstStyle/>
          <a:p>
            <a:pPr eaLnBrk="1" hangingPunct="1"/>
            <a:r>
              <a:rPr lang="en-US">
                <a:solidFill>
                  <a:srgbClr val="FF0000"/>
                </a:solidFill>
                <a:latin typeface="Calibri" charset="0"/>
              </a:rPr>
              <a:t>The Essentials (+3)</a:t>
            </a:r>
          </a:p>
        </p:txBody>
      </p:sp>
      <p:sp>
        <p:nvSpPr>
          <p:cNvPr id="3" name="Subtitle 2"/>
          <p:cNvSpPr>
            <a:spLocks noGrp="1"/>
          </p:cNvSpPr>
          <p:nvPr>
            <p:ph type="subTitle" idx="1"/>
          </p:nvPr>
        </p:nvSpPr>
        <p:spPr>
          <a:xfrm>
            <a:off x="990600" y="990600"/>
            <a:ext cx="7924800" cy="6096000"/>
          </a:xfrm>
        </p:spPr>
        <p:txBody>
          <a:bodyPr/>
          <a:lstStyle/>
          <a:p>
            <a:pPr marL="514350" indent="-514350" algn="l" eaLnBrk="1" hangingPunct="1">
              <a:buFont typeface="+mj-lt"/>
              <a:buAutoNum type="arabicPeriod"/>
              <a:defRPr/>
            </a:pPr>
            <a:r>
              <a:rPr lang="en-US" sz="2800" dirty="0" smtClean="0">
                <a:ea typeface="+mn-ea"/>
                <a:cs typeface="+mn-cs"/>
              </a:rPr>
              <a:t>Fire starter (weather-poof aids)</a:t>
            </a:r>
          </a:p>
          <a:p>
            <a:pPr marL="514350" indent="-514350" algn="l" eaLnBrk="1" hangingPunct="1">
              <a:buFont typeface="+mj-lt"/>
              <a:buAutoNum type="arabicPeriod"/>
              <a:defRPr/>
            </a:pPr>
            <a:r>
              <a:rPr lang="en-US" sz="2800" dirty="0" smtClean="0">
                <a:ea typeface="+mn-ea"/>
                <a:cs typeface="+mn-cs"/>
              </a:rPr>
              <a:t>Extra food</a:t>
            </a:r>
          </a:p>
          <a:p>
            <a:pPr marL="514350" indent="-514350" algn="l" eaLnBrk="1" hangingPunct="1">
              <a:buFont typeface="+mj-lt"/>
              <a:buAutoNum type="arabicPeriod"/>
              <a:defRPr/>
            </a:pPr>
            <a:r>
              <a:rPr lang="en-US" sz="2800" dirty="0" smtClean="0">
                <a:ea typeface="+mn-ea"/>
                <a:cs typeface="+mn-cs"/>
              </a:rPr>
              <a:t>Extra water</a:t>
            </a:r>
          </a:p>
          <a:p>
            <a:pPr marL="514350" indent="-514350" algn="l" eaLnBrk="1" hangingPunct="1">
              <a:buFont typeface="+mj-lt"/>
              <a:buAutoNum type="arabicPeriod"/>
              <a:defRPr/>
            </a:pPr>
            <a:r>
              <a:rPr lang="en-US" sz="2800" dirty="0" smtClean="0">
                <a:ea typeface="+mn-ea"/>
                <a:cs typeface="+mn-cs"/>
              </a:rPr>
              <a:t>First Aid Kit</a:t>
            </a:r>
          </a:p>
          <a:p>
            <a:pPr marL="514350" indent="-514350" algn="l" eaLnBrk="1" hangingPunct="1">
              <a:buFont typeface="+mj-lt"/>
              <a:buAutoNum type="arabicPeriod"/>
              <a:defRPr/>
            </a:pPr>
            <a:r>
              <a:rPr lang="en-US" sz="2800" dirty="0" smtClean="0">
                <a:ea typeface="+mn-ea"/>
                <a:cs typeface="+mn-cs"/>
              </a:rPr>
              <a:t>Extra warm clothing (synthetic or down)</a:t>
            </a:r>
          </a:p>
          <a:p>
            <a:pPr marL="514350" indent="-514350" algn="l" eaLnBrk="1" hangingPunct="1">
              <a:buFont typeface="+mj-lt"/>
              <a:buAutoNum type="arabicPeriod"/>
              <a:defRPr/>
            </a:pPr>
            <a:r>
              <a:rPr lang="en-US" sz="2800" dirty="0" smtClean="0">
                <a:ea typeface="+mn-ea"/>
                <a:cs typeface="+mn-cs"/>
              </a:rPr>
              <a:t>Navigation equipment (map, compass, GPS)</a:t>
            </a:r>
          </a:p>
          <a:p>
            <a:pPr marL="514350" indent="-514350" algn="l" eaLnBrk="1" hangingPunct="1">
              <a:buFont typeface="+mj-lt"/>
              <a:buAutoNum type="arabicPeriod"/>
              <a:defRPr/>
            </a:pPr>
            <a:r>
              <a:rPr lang="en-US" sz="2800" dirty="0" smtClean="0">
                <a:ea typeface="+mn-ea"/>
                <a:cs typeface="+mn-cs"/>
              </a:rPr>
              <a:t>Pocket knife/multi-tool and repair kit</a:t>
            </a:r>
          </a:p>
          <a:p>
            <a:pPr marL="514350" indent="-514350" algn="l" eaLnBrk="1" hangingPunct="1">
              <a:buFont typeface="+mj-lt"/>
              <a:buAutoNum type="arabicPeriod"/>
              <a:defRPr/>
            </a:pPr>
            <a:r>
              <a:rPr lang="en-US" sz="2800" dirty="0" smtClean="0">
                <a:ea typeface="+mn-ea"/>
                <a:cs typeface="+mn-cs"/>
              </a:rPr>
              <a:t>Headlamp and extra batteries</a:t>
            </a:r>
          </a:p>
          <a:p>
            <a:pPr marL="514350" indent="-514350" algn="l" eaLnBrk="1" hangingPunct="1">
              <a:buFont typeface="+mj-lt"/>
              <a:buAutoNum type="arabicPeriod"/>
              <a:defRPr/>
            </a:pPr>
            <a:r>
              <a:rPr lang="en-US" sz="2800" dirty="0" smtClean="0">
                <a:ea typeface="+mn-ea"/>
                <a:cs typeface="+mn-cs"/>
              </a:rPr>
              <a:t>Storm gear or improvised shelter </a:t>
            </a:r>
          </a:p>
          <a:p>
            <a:pPr marL="514350" indent="-514350" algn="l" eaLnBrk="1" hangingPunct="1">
              <a:buFont typeface="+mj-lt"/>
              <a:buAutoNum type="arabicPeriod"/>
              <a:defRPr/>
            </a:pPr>
            <a:r>
              <a:rPr lang="en-US" sz="2800" dirty="0" smtClean="0">
                <a:ea typeface="+mn-ea"/>
                <a:cs typeface="+mn-cs"/>
              </a:rPr>
              <a:t> Sun protection (sunglasses, goggles, sunscreen)</a:t>
            </a:r>
          </a:p>
          <a:p>
            <a:pPr marL="514350" indent="-514350" algn="l" eaLnBrk="1" hangingPunct="1">
              <a:buFont typeface="+mj-lt"/>
              <a:buAutoNum type="arabicPeriod"/>
              <a:defRPr/>
            </a:pPr>
            <a:r>
              <a:rPr lang="en-US" sz="2800" dirty="0" smtClean="0">
                <a:ea typeface="+mn-ea"/>
                <a:cs typeface="+mn-cs"/>
              </a:rPr>
              <a:t> A word about cell phones</a:t>
            </a:r>
          </a:p>
          <a:p>
            <a:pPr marL="514350" indent="-514350" algn="l" eaLnBrk="1" hangingPunct="1">
              <a:buFont typeface="+mj-lt"/>
              <a:buAutoNum type="arabicPeriod"/>
              <a:defRPr/>
            </a:pPr>
            <a:endParaRPr lang="en-US" dirty="0" smtClean="0">
              <a:ea typeface="+mn-ea"/>
              <a:cs typeface="+mn-cs"/>
            </a:endParaRPr>
          </a:p>
          <a:p>
            <a:pPr marL="514350" indent="-514350" algn="l" eaLnBrk="1" hangingPunct="1">
              <a:buFont typeface="+mj-lt"/>
              <a:buAutoNum type="arabicPeriod"/>
              <a:defRPr/>
            </a:pPr>
            <a:endParaRPr lang="en-US" dirty="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533400" y="381000"/>
            <a:ext cx="8153400" cy="2133600"/>
          </a:xfrm>
        </p:spPr>
        <p:txBody>
          <a:bodyPr/>
          <a:lstStyle/>
          <a:p>
            <a:pPr eaLnBrk="1" hangingPunct="1"/>
            <a:r>
              <a:rPr lang="en-US" sz="4800" b="1" i="1">
                <a:latin typeface="Calibri" charset="0"/>
              </a:rPr>
              <a:t> </a:t>
            </a:r>
            <a:r>
              <a:rPr lang="en-US" sz="4800" b="1" i="1">
                <a:solidFill>
                  <a:srgbClr val="FF0000"/>
                </a:solidFill>
                <a:latin typeface="Calibri" charset="0"/>
              </a:rPr>
              <a:t>HUMAN FACTOR</a:t>
            </a:r>
            <a:br>
              <a:rPr lang="en-US" sz="4800" b="1" i="1">
                <a:solidFill>
                  <a:srgbClr val="FF0000"/>
                </a:solidFill>
                <a:latin typeface="Calibri" charset="0"/>
              </a:rPr>
            </a:br>
            <a:r>
              <a:rPr lang="en-US" sz="4800" b="1">
                <a:solidFill>
                  <a:srgbClr val="FF0000"/>
                </a:solidFill>
                <a:latin typeface="Calibri" charset="0"/>
              </a:rPr>
              <a:t>In Avalanche Accidents</a:t>
            </a:r>
            <a:endParaRPr lang="en-US" sz="4800" b="1" i="1">
              <a:solidFill>
                <a:srgbClr val="FF0000"/>
              </a:solidFill>
              <a:latin typeface="Calibri" charset="0"/>
            </a:endParaRPr>
          </a:p>
        </p:txBody>
      </p:sp>
      <p:sp>
        <p:nvSpPr>
          <p:cNvPr id="396291" name="Rectangle 3"/>
          <p:cNvSpPr>
            <a:spLocks noGrp="1" noChangeArrowheads="1"/>
          </p:cNvSpPr>
          <p:nvPr>
            <p:ph type="body" idx="1"/>
          </p:nvPr>
        </p:nvSpPr>
        <p:spPr>
          <a:xfrm>
            <a:off x="457200" y="2514600"/>
            <a:ext cx="8229600" cy="2971800"/>
          </a:xfrm>
        </p:spPr>
        <p:txBody>
          <a:bodyPr rtlCol="0">
            <a:normAutofit lnSpcReduction="10000"/>
          </a:bodyPr>
          <a:lstStyle/>
          <a:p>
            <a:pPr eaLnBrk="1" fontAlgn="auto" hangingPunct="1">
              <a:spcAft>
                <a:spcPts val="0"/>
              </a:spcAft>
              <a:buFontTx/>
              <a:buNone/>
              <a:defRPr/>
            </a:pPr>
            <a:endParaRPr lang="en-US" dirty="0">
              <a:ea typeface="+mn-ea"/>
              <a:cs typeface="+mn-cs"/>
            </a:endParaRPr>
          </a:p>
          <a:p>
            <a:pPr eaLnBrk="1" fontAlgn="auto" hangingPunct="1">
              <a:spcAft>
                <a:spcPts val="0"/>
              </a:spcAft>
              <a:buFontTx/>
              <a:buNone/>
              <a:defRPr/>
            </a:pPr>
            <a:endParaRPr lang="en-US" dirty="0">
              <a:ea typeface="+mn-ea"/>
              <a:cs typeface="+mn-cs"/>
            </a:endParaRPr>
          </a:p>
          <a:p>
            <a:pPr algn="ctr" eaLnBrk="1" fontAlgn="auto" hangingPunct="1">
              <a:spcAft>
                <a:spcPts val="0"/>
              </a:spcAft>
              <a:buFontTx/>
              <a:buNone/>
              <a:defRPr/>
            </a:pPr>
            <a:r>
              <a:rPr lang="en-US" sz="4000" b="1" dirty="0">
                <a:ea typeface="+mn-ea"/>
                <a:cs typeface="+mn-cs"/>
              </a:rPr>
              <a:t>Are you </a:t>
            </a:r>
            <a:r>
              <a:rPr lang="en-US" sz="4000" b="1" dirty="0" smtClean="0">
                <a:ea typeface="+mn-ea"/>
                <a:cs typeface="+mn-cs"/>
              </a:rPr>
              <a:t> </a:t>
            </a:r>
            <a:r>
              <a:rPr lang="en-US" sz="4000" b="1" dirty="0">
                <a:ea typeface="+mn-ea"/>
                <a:cs typeface="+mn-cs"/>
              </a:rPr>
              <a:t>able to make an objective assessment of the avalanche </a:t>
            </a:r>
            <a:r>
              <a:rPr lang="en-US" sz="4000" b="1" dirty="0" smtClean="0">
                <a:ea typeface="+mn-ea"/>
                <a:cs typeface="+mn-cs"/>
              </a:rPr>
              <a:t>danger and act appropriately?</a:t>
            </a:r>
            <a:endParaRPr lang="en-US" sz="4000" b="1" dirty="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6291">
                                            <p:txEl>
                                              <p:pRg st="2" end="2"/>
                                            </p:txEl>
                                          </p:spTgt>
                                        </p:tgtEl>
                                        <p:attrNameLst>
                                          <p:attrName>style.visibility</p:attrName>
                                        </p:attrNameLst>
                                      </p:cBhvr>
                                      <p:to>
                                        <p:strVal val="visible"/>
                                      </p:to>
                                    </p:set>
                                    <p:anim calcmode="lin" valueType="num">
                                      <p:cBhvr additive="base">
                                        <p:cTn id="7" dur="500" fill="hold"/>
                                        <p:tgtEl>
                                          <p:spTgt spid="396291">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629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1"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457200" y="274638"/>
            <a:ext cx="8382000" cy="2087562"/>
          </a:xfrm>
        </p:spPr>
        <p:txBody>
          <a:bodyPr/>
          <a:lstStyle/>
          <a:p>
            <a:pPr eaLnBrk="1" hangingPunct="1"/>
            <a:r>
              <a:rPr lang="en-US">
                <a:solidFill>
                  <a:srgbClr val="FF0000"/>
                </a:solidFill>
                <a:latin typeface="Calibri" charset="0"/>
              </a:rPr>
              <a:t>Decision Making</a:t>
            </a:r>
            <a:r>
              <a:rPr lang="en-US">
                <a:latin typeface="Calibri" charset="0"/>
              </a:rPr>
              <a:t/>
            </a:r>
            <a:br>
              <a:rPr lang="en-US">
                <a:latin typeface="Calibri" charset="0"/>
              </a:rPr>
            </a:br>
            <a:r>
              <a:rPr lang="en-US">
                <a:latin typeface="Calibri" charset="0"/>
              </a:rPr>
              <a:t/>
            </a:r>
            <a:br>
              <a:rPr lang="en-US">
                <a:latin typeface="Calibri" charset="0"/>
              </a:rPr>
            </a:br>
            <a:r>
              <a:rPr lang="en-US" sz="3200">
                <a:latin typeface="Calibri" charset="0"/>
              </a:rPr>
              <a:t>How do humans make decisions?</a:t>
            </a:r>
            <a:endParaRPr lang="en-US">
              <a:latin typeface="Calibri" charset="0"/>
            </a:endParaRPr>
          </a:p>
        </p:txBody>
      </p:sp>
      <p:sp>
        <p:nvSpPr>
          <p:cNvPr id="5123" name="Rectangle 3"/>
          <p:cNvSpPr>
            <a:spLocks noGrp="1" noChangeArrowheads="1"/>
          </p:cNvSpPr>
          <p:nvPr>
            <p:ph type="body" idx="1"/>
          </p:nvPr>
        </p:nvSpPr>
        <p:spPr>
          <a:xfrm>
            <a:off x="2362200" y="2971800"/>
            <a:ext cx="6324600" cy="3154363"/>
          </a:xfrm>
        </p:spPr>
        <p:txBody>
          <a:bodyPr/>
          <a:lstStyle/>
          <a:p>
            <a:pPr eaLnBrk="1" hangingPunct="1"/>
            <a:r>
              <a:rPr lang="en-US">
                <a:latin typeface="Calibri" charset="0"/>
              </a:rPr>
              <a:t>What we see</a:t>
            </a:r>
          </a:p>
          <a:p>
            <a:pPr eaLnBrk="1" hangingPunct="1"/>
            <a:r>
              <a:rPr lang="en-US">
                <a:latin typeface="Calibri" charset="0"/>
              </a:rPr>
              <a:t>Past experience</a:t>
            </a:r>
          </a:p>
          <a:p>
            <a:pPr eaLnBrk="1" hangingPunct="1"/>
            <a:r>
              <a:rPr lang="en-US">
                <a:latin typeface="Calibri" charset="0"/>
              </a:rPr>
              <a:t>Anticipation</a:t>
            </a:r>
          </a:p>
          <a:p>
            <a:pPr eaLnBrk="1" hangingPunct="1"/>
            <a:r>
              <a:rPr lang="en-US">
                <a:solidFill>
                  <a:srgbClr val="FF0000"/>
                </a:solidFill>
                <a:latin typeface="Calibri" charset="0"/>
              </a:rPr>
              <a:t>Desire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down)">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wipe(down)">
                                      <p:cBhvr>
                                        <p:cTn id="12" dur="5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wipe(down)">
                                      <p:cBhvr>
                                        <p:cTn id="17" dur="500"/>
                                        <p:tgtEl>
                                          <p:spTgt spid="5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wipe(down)">
                                      <p:cBhvr>
                                        <p:cTn id="22"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pPr eaLnBrk="1" hangingPunct="1"/>
            <a:r>
              <a:rPr lang="en-US">
                <a:latin typeface="Calibri" charset="0"/>
              </a:rPr>
              <a:t> </a:t>
            </a:r>
            <a:r>
              <a:rPr lang="en-US">
                <a:solidFill>
                  <a:srgbClr val="FF0000"/>
                </a:solidFill>
                <a:latin typeface="Calibri" charset="0"/>
              </a:rPr>
              <a:t>Denial is not just a river in Egypt</a:t>
            </a:r>
          </a:p>
        </p:txBody>
      </p:sp>
      <p:pic>
        <p:nvPicPr>
          <p:cNvPr id="90114" name="Picture 2" descr="the3monkey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00200"/>
            <a:ext cx="61976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s://snowbrains.com/wp-content/uploads/2017/07/Screen-Shot-2017-07-19-at-11.34.35-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8877064" cy="56102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p:nvPr>
        </p:nvPicPr>
        <p:blipFill>
          <a:blip r:embed="rId3"/>
          <a:stretch>
            <a:fillRect/>
          </a:stretch>
        </p:blipFill>
        <p:spPr>
          <a:xfrm>
            <a:off x="95826" y="381000"/>
            <a:ext cx="8895774" cy="5906039"/>
          </a:xfrm>
          <a:prstGeom prst="rect">
            <a:avLst/>
          </a:prstGeom>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3" name="Object 2"/>
          <p:cNvGraphicFramePr>
            <a:graphicFrameLocks noChangeAspect="1"/>
          </p:cNvGraphicFramePr>
          <p:nvPr/>
        </p:nvGraphicFramePr>
        <p:xfrm>
          <a:off x="838200" y="1752600"/>
          <a:ext cx="7764463" cy="3962400"/>
        </p:xfrm>
        <a:graphic>
          <a:graphicData uri="http://schemas.openxmlformats.org/presentationml/2006/ole">
            <mc:AlternateContent xmlns:mc="http://schemas.openxmlformats.org/markup-compatibility/2006">
              <mc:Choice xmlns:v="urn:schemas-microsoft-com:vml" Requires="v">
                <p:oleObj spid="_x0000_s95254" name="Chart" r:id="rId3" imgW="11798300" imgH="5130800" progId="MSGraph.Chart.8">
                  <p:embed/>
                </p:oleObj>
              </mc:Choice>
              <mc:Fallback>
                <p:oleObj name="Chart" r:id="rId3" imgW="11798300" imgH="5130800" progId="MSGraph.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752600"/>
                        <a:ext cx="7764463" cy="3962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 name="Rectangle 5"/>
          <p:cNvSpPr/>
          <p:nvPr/>
        </p:nvSpPr>
        <p:spPr>
          <a:xfrm>
            <a:off x="762000" y="609600"/>
            <a:ext cx="7924800" cy="646113"/>
          </a:xfrm>
          <a:prstGeom prst="rect">
            <a:avLst/>
          </a:prstGeom>
        </p:spPr>
        <p:txBody>
          <a:bodyPr>
            <a:spAutoFit/>
          </a:bodyPr>
          <a:lstStyle/>
          <a:p>
            <a:pPr algn="ctr" fontAlgn="auto">
              <a:spcBef>
                <a:spcPts val="0"/>
              </a:spcBef>
              <a:spcAft>
                <a:spcPts val="0"/>
              </a:spcAft>
              <a:defRPr/>
            </a:pPr>
            <a:r>
              <a:rPr lang="en-US" sz="3600" dirty="0">
                <a:solidFill>
                  <a:srgbClr val="FF0000"/>
                </a:solidFill>
                <a:latin typeface="+mj-lt"/>
                <a:ea typeface="+mn-ea"/>
                <a:cs typeface="+mn-cs"/>
              </a:rPr>
              <a:t>Accidents by level of avalanche training</a:t>
            </a:r>
            <a:endParaRPr lang="en-US" sz="3600" dirty="0">
              <a:latin typeface="+mj-lt"/>
              <a:ea typeface="+mn-ea"/>
              <a:cs typeface="+mn-cs"/>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
          <p:cNvSpPr>
            <a:spLocks noGrp="1" noChangeArrowheads="1"/>
          </p:cNvSpPr>
          <p:nvPr>
            <p:ph type="title"/>
          </p:nvPr>
        </p:nvSpPr>
        <p:spPr>
          <a:xfrm>
            <a:off x="381000" y="1905000"/>
            <a:ext cx="8382000" cy="4648200"/>
          </a:xfrm>
        </p:spPr>
        <p:txBody>
          <a:bodyPr>
            <a:normAutofit fontScale="90000"/>
          </a:bodyPr>
          <a:lstStyle/>
          <a:p>
            <a:pPr eaLnBrk="1" hangingPunct="1">
              <a:defRPr/>
            </a:pPr>
            <a:r>
              <a:rPr lang="en-US" sz="2100" dirty="0">
                <a:latin typeface="Calibri" charset="0"/>
              </a:rPr>
              <a:t>Gaining practical experience is the best teacher but unfortunately …</a:t>
            </a:r>
            <a:br>
              <a:rPr lang="en-US" sz="2100" dirty="0">
                <a:latin typeface="Calibri" charset="0"/>
              </a:rPr>
            </a:br>
            <a:r>
              <a:rPr lang="en-US" sz="2100" dirty="0">
                <a:latin typeface="Calibri" charset="0"/>
              </a:rPr>
              <a:t/>
            </a:r>
            <a:br>
              <a:rPr lang="en-US" sz="2100" dirty="0">
                <a:latin typeface="Calibri" charset="0"/>
              </a:rPr>
            </a:br>
            <a:r>
              <a:rPr lang="ja-JP" altLang="en-US" sz="2100" dirty="0">
                <a:latin typeface="Calibri" charset="0"/>
              </a:rPr>
              <a:t>“</a:t>
            </a:r>
            <a:r>
              <a:rPr lang="en-US" altLang="ja-JP" sz="2100" i="1" dirty="0">
                <a:latin typeface="Calibri" charset="0"/>
              </a:rPr>
              <a:t>When it comes to avalanche education, the final exam may precede the lesson.</a:t>
            </a:r>
            <a:r>
              <a:rPr lang="ja-JP" altLang="en-US" sz="2100" i="1" dirty="0">
                <a:latin typeface="Calibri" charset="0"/>
              </a:rPr>
              <a:t>”</a:t>
            </a:r>
            <a:r>
              <a:rPr lang="en-US" altLang="ja-JP" sz="2100" i="1" dirty="0">
                <a:latin typeface="Calibri" charset="0"/>
              </a:rPr>
              <a:t>  </a:t>
            </a:r>
            <a:r>
              <a:rPr lang="en-US" altLang="ja-JP" sz="2100" dirty="0">
                <a:latin typeface="Calibri" charset="0"/>
              </a:rPr>
              <a:t>Dale Atkins – CAIC</a:t>
            </a:r>
            <a:br>
              <a:rPr lang="en-US" altLang="ja-JP" sz="2100" dirty="0">
                <a:latin typeface="Calibri" charset="0"/>
              </a:rPr>
            </a:br>
            <a:r>
              <a:rPr lang="en-US" altLang="ja-JP" sz="2100" dirty="0">
                <a:latin typeface="Calibri" charset="0"/>
              </a:rPr>
              <a:t/>
            </a:r>
            <a:br>
              <a:rPr lang="en-US" altLang="ja-JP" sz="2100" dirty="0">
                <a:latin typeface="Calibri" charset="0"/>
              </a:rPr>
            </a:br>
            <a:r>
              <a:rPr lang="ja-JP" altLang="en-US" sz="2100" i="1" dirty="0">
                <a:latin typeface="Calibri" charset="0"/>
              </a:rPr>
              <a:t>“</a:t>
            </a:r>
            <a:r>
              <a:rPr lang="en-US" altLang="ja-JP" sz="2100" i="1" dirty="0">
                <a:latin typeface="Calibri" charset="0"/>
              </a:rPr>
              <a:t>Avalanches don</a:t>
            </a:r>
            <a:r>
              <a:rPr lang="ja-JP" altLang="en-US" sz="2100" i="1" dirty="0">
                <a:latin typeface="Calibri" charset="0"/>
              </a:rPr>
              <a:t>’</a:t>
            </a:r>
            <a:r>
              <a:rPr lang="en-US" altLang="ja-JP" sz="2100" i="1" dirty="0">
                <a:latin typeface="Calibri" charset="0"/>
              </a:rPr>
              <a:t>t know that you are an avalanche expert.</a:t>
            </a:r>
            <a:r>
              <a:rPr lang="ja-JP" altLang="en-US" sz="2100" i="1" dirty="0">
                <a:latin typeface="Calibri" charset="0"/>
              </a:rPr>
              <a:t>”</a:t>
            </a:r>
            <a:r>
              <a:rPr lang="en-US" altLang="ja-JP" sz="2100" i="1" dirty="0">
                <a:latin typeface="Calibri" charset="0"/>
              </a:rPr>
              <a:t>  </a:t>
            </a:r>
            <a:r>
              <a:rPr lang="en-US" altLang="ja-JP" sz="2100" dirty="0">
                <a:latin typeface="Calibri" charset="0"/>
              </a:rPr>
              <a:t>Bruce Tremper -  Utah Forecaster</a:t>
            </a:r>
            <a:br>
              <a:rPr lang="en-US" altLang="ja-JP" sz="2100" dirty="0">
                <a:latin typeface="Calibri" charset="0"/>
              </a:rPr>
            </a:br>
            <a:r>
              <a:rPr lang="en-US" altLang="ja-JP" sz="2100" i="1" dirty="0">
                <a:latin typeface="Calibri" charset="0"/>
              </a:rPr>
              <a:t/>
            </a:r>
            <a:br>
              <a:rPr lang="en-US" altLang="ja-JP" sz="2100" i="1" dirty="0">
                <a:latin typeface="Calibri" charset="0"/>
              </a:rPr>
            </a:br>
            <a:r>
              <a:rPr lang="ja-JP" altLang="en-US" sz="2100" i="1" dirty="0">
                <a:latin typeface="Calibri" charset="0"/>
              </a:rPr>
              <a:t>“</a:t>
            </a:r>
            <a:r>
              <a:rPr lang="en-US" altLang="ja-JP" sz="2100" b="1" i="1" dirty="0">
                <a:latin typeface="Calibri" charset="0"/>
              </a:rPr>
              <a:t>It is not what we don</a:t>
            </a:r>
            <a:r>
              <a:rPr lang="ja-JP" altLang="en-US" sz="2100" b="1" i="1" dirty="0">
                <a:latin typeface="Calibri" charset="0"/>
              </a:rPr>
              <a:t>’</a:t>
            </a:r>
            <a:r>
              <a:rPr lang="en-US" altLang="ja-JP" sz="2100" b="1" i="1" dirty="0">
                <a:latin typeface="Calibri" charset="0"/>
              </a:rPr>
              <a:t>t know that kills us, it is what we know that isn</a:t>
            </a:r>
            <a:r>
              <a:rPr lang="ja-JP" altLang="en-US" sz="2100" b="1" i="1" dirty="0">
                <a:latin typeface="Calibri" charset="0"/>
              </a:rPr>
              <a:t>’</a:t>
            </a:r>
            <a:r>
              <a:rPr lang="en-US" altLang="ja-JP" sz="2100" b="1" i="1" dirty="0">
                <a:latin typeface="Calibri" charset="0"/>
              </a:rPr>
              <a:t>t actually so.</a:t>
            </a:r>
            <a:r>
              <a:rPr lang="ja-JP" altLang="en-US" sz="2100" b="1" i="1" dirty="0">
                <a:latin typeface="Calibri" charset="0"/>
              </a:rPr>
              <a:t>”</a:t>
            </a:r>
            <a:r>
              <a:rPr lang="en-US" altLang="ja-JP" sz="2100" b="1" i="1" dirty="0">
                <a:latin typeface="Calibri" charset="0"/>
              </a:rPr>
              <a:t>   </a:t>
            </a:r>
            <a:r>
              <a:rPr lang="en-US" altLang="ja-JP" sz="2100" b="1" dirty="0">
                <a:latin typeface="Calibri" charset="0"/>
              </a:rPr>
              <a:t>Will Rogers</a:t>
            </a:r>
            <a:br>
              <a:rPr lang="en-US" altLang="ja-JP" sz="2100" b="1" dirty="0">
                <a:latin typeface="Calibri" charset="0"/>
              </a:rPr>
            </a:br>
            <a:r>
              <a:rPr lang="en-US" altLang="ja-JP" sz="2100" dirty="0">
                <a:latin typeface="Calibri" charset="0"/>
              </a:rPr>
              <a:t/>
            </a:r>
            <a:br>
              <a:rPr lang="en-US" altLang="ja-JP" sz="2100" dirty="0">
                <a:latin typeface="Calibri" charset="0"/>
              </a:rPr>
            </a:br>
            <a:r>
              <a:rPr lang="en-US" altLang="ja-JP" sz="2100" dirty="0">
                <a:latin typeface="Calibri" charset="0"/>
              </a:rPr>
              <a:t/>
            </a:r>
            <a:br>
              <a:rPr lang="en-US" altLang="ja-JP" sz="2100" dirty="0">
                <a:latin typeface="Calibri" charset="0"/>
              </a:rPr>
            </a:br>
            <a:r>
              <a:rPr lang="en-US" altLang="ja-JP" sz="2100" i="1" dirty="0">
                <a:latin typeface="Calibri" charset="0"/>
              </a:rPr>
              <a:t/>
            </a:r>
            <a:br>
              <a:rPr lang="en-US" altLang="ja-JP" sz="2100" i="1" dirty="0">
                <a:latin typeface="Calibri" charset="0"/>
              </a:rPr>
            </a:br>
            <a:r>
              <a:rPr lang="en-US" altLang="ja-JP" sz="2100" dirty="0">
                <a:latin typeface="Calibri" charset="0"/>
              </a:rPr>
              <a:t/>
            </a:r>
            <a:br>
              <a:rPr lang="en-US" altLang="ja-JP" sz="2100" dirty="0">
                <a:latin typeface="Calibri" charset="0"/>
              </a:rPr>
            </a:br>
            <a:r>
              <a:rPr lang="en-US" altLang="ja-JP" sz="2100" dirty="0">
                <a:latin typeface="Calibri" charset="0"/>
              </a:rPr>
              <a:t/>
            </a:r>
            <a:br>
              <a:rPr lang="en-US" altLang="ja-JP" sz="2100" dirty="0">
                <a:latin typeface="Calibri" charset="0"/>
              </a:rPr>
            </a:br>
            <a:endParaRPr lang="en-US" sz="2100" i="1" dirty="0">
              <a:latin typeface="Calibri"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linds(horizontal)">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228600"/>
            <a:ext cx="8229600" cy="1143000"/>
          </a:xfrm>
        </p:spPr>
        <p:txBody>
          <a:bodyPr rtlCol="0">
            <a:normAutofit fontScale="90000"/>
          </a:bodyPr>
          <a:lstStyle/>
          <a:p>
            <a:pPr eaLnBrk="1" fontAlgn="auto" hangingPunct="1">
              <a:spcAft>
                <a:spcPts val="0"/>
              </a:spcAft>
              <a:defRPr/>
            </a:pPr>
            <a:r>
              <a:rPr lang="en-US" sz="4000" dirty="0">
                <a:solidFill>
                  <a:srgbClr val="FF0000"/>
                </a:solidFill>
                <a:ea typeface="+mj-ea"/>
                <a:cs typeface="+mj-cs"/>
              </a:rPr>
              <a:t>Decision </a:t>
            </a:r>
            <a:r>
              <a:rPr lang="en-US" sz="4000" dirty="0" smtClean="0">
                <a:solidFill>
                  <a:srgbClr val="FF0000"/>
                </a:solidFill>
                <a:ea typeface="+mj-ea"/>
                <a:cs typeface="+mj-cs"/>
              </a:rPr>
              <a:t>making </a:t>
            </a:r>
            <a:r>
              <a:rPr lang="en-US" sz="4000" dirty="0">
                <a:solidFill>
                  <a:srgbClr val="FF0000"/>
                </a:solidFill>
                <a:ea typeface="+mj-ea"/>
                <a:cs typeface="+mj-cs"/>
              </a:rPr>
              <a:t>when high levels of uncertainty exist</a:t>
            </a:r>
          </a:p>
        </p:txBody>
      </p:sp>
      <p:sp>
        <p:nvSpPr>
          <p:cNvPr id="10243" name="Rectangle 3"/>
          <p:cNvSpPr>
            <a:spLocks noGrp="1" noChangeArrowheads="1"/>
          </p:cNvSpPr>
          <p:nvPr>
            <p:ph type="body" idx="1"/>
          </p:nvPr>
        </p:nvSpPr>
        <p:spPr/>
        <p:txBody>
          <a:bodyPr/>
          <a:lstStyle/>
          <a:p>
            <a:pPr eaLnBrk="1" hangingPunct="1"/>
            <a:r>
              <a:rPr lang="en-US">
                <a:latin typeface="Calibri" charset="0"/>
              </a:rPr>
              <a:t>Heuristics (behavioral patterns  based on familiar situational clues)</a:t>
            </a:r>
          </a:p>
          <a:p>
            <a:pPr eaLnBrk="1" hangingPunct="1"/>
            <a:endParaRPr lang="en-US">
              <a:latin typeface="Calibri" charset="0"/>
            </a:endParaRPr>
          </a:p>
          <a:p>
            <a:pPr eaLnBrk="1" hangingPunct="1"/>
            <a:r>
              <a:rPr lang="en-US">
                <a:latin typeface="Calibri" charset="0"/>
              </a:rPr>
              <a:t>Generally these work: example - look both ways before crossing the street </a:t>
            </a:r>
          </a:p>
          <a:p>
            <a:pPr eaLnBrk="1" hangingPunct="1">
              <a:buFont typeface="Arial" charset="0"/>
              <a:buNone/>
            </a:pPr>
            <a:endParaRPr lang="en-US">
              <a:latin typeface="Calibri" charset="0"/>
            </a:endParaRPr>
          </a:p>
          <a:p>
            <a:pPr eaLnBrk="1" hangingPunct="1"/>
            <a:r>
              <a:rPr lang="en-US">
                <a:solidFill>
                  <a:srgbClr val="FF0000"/>
                </a:solidFill>
                <a:latin typeface="Calibri" charset="0"/>
              </a:rPr>
              <a:t>Heuristic traps </a:t>
            </a:r>
          </a:p>
          <a:p>
            <a:pPr eaLnBrk="1" hangingPunct="1">
              <a:buFont typeface="Arial" charset="0"/>
              <a:buNone/>
            </a:pPr>
            <a:endParaRPr lang="en-US">
              <a:latin typeface="Calibri"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fade">
                                      <p:cBhvr>
                                        <p:cTn id="12" dur="2000"/>
                                        <p:tgtEl>
                                          <p:spTgt spid="102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fade">
                                      <p:cBhvr>
                                        <p:cTn id="17" dur="2000"/>
                                        <p:tgtEl>
                                          <p:spTgt spid="10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3">
                                            <p:txEl>
                                              <p:pRg st="4" end="4"/>
                                            </p:txEl>
                                          </p:spTgt>
                                        </p:tgtEl>
                                        <p:attrNameLst>
                                          <p:attrName>style.visibility</p:attrName>
                                        </p:attrNameLst>
                                      </p:cBhvr>
                                      <p:to>
                                        <p:strVal val="visible"/>
                                      </p:to>
                                    </p:set>
                                    <p:animEffect transition="in" filter="fade">
                                      <p:cBhvr>
                                        <p:cTn id="22" dur="20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ctrTitle"/>
          </p:nvPr>
        </p:nvSpPr>
        <p:spPr>
          <a:xfrm>
            <a:off x="533400" y="381000"/>
            <a:ext cx="7772400" cy="1470025"/>
          </a:xfrm>
        </p:spPr>
        <p:txBody>
          <a:bodyPr/>
          <a:lstStyle/>
          <a:p>
            <a:r>
              <a:rPr lang="en-US">
                <a:solidFill>
                  <a:srgbClr val="FF0000"/>
                </a:solidFill>
                <a:latin typeface="Calibri" charset="0"/>
              </a:rPr>
              <a:t>Heuristic Traps - FACETS</a:t>
            </a:r>
          </a:p>
        </p:txBody>
      </p:sp>
      <p:sp>
        <p:nvSpPr>
          <p:cNvPr id="3" name="Subtitle 2"/>
          <p:cNvSpPr>
            <a:spLocks noGrp="1"/>
          </p:cNvSpPr>
          <p:nvPr>
            <p:ph type="subTitle" idx="1"/>
          </p:nvPr>
        </p:nvSpPr>
        <p:spPr>
          <a:xfrm>
            <a:off x="304800" y="1828800"/>
            <a:ext cx="8686800" cy="4800600"/>
          </a:xfrm>
        </p:spPr>
        <p:txBody>
          <a:bodyPr/>
          <a:lstStyle/>
          <a:p>
            <a:pPr algn="l">
              <a:buFont typeface="Arial" pitchFamily="34" charset="0"/>
              <a:buChar char="•"/>
              <a:defRPr/>
            </a:pPr>
            <a:r>
              <a:rPr lang="en-US" sz="3600" dirty="0" smtClean="0">
                <a:ea typeface="+mn-ea"/>
                <a:cs typeface="+mn-cs"/>
              </a:rPr>
              <a:t> </a:t>
            </a:r>
            <a:r>
              <a:rPr lang="en-US" sz="3600" dirty="0">
                <a:solidFill>
                  <a:srgbClr val="FF0000"/>
                </a:solidFill>
                <a:ea typeface="+mn-ea"/>
                <a:cs typeface="+mn-cs"/>
              </a:rPr>
              <a:t>F</a:t>
            </a:r>
            <a:r>
              <a:rPr lang="en-US" sz="3600" dirty="0" smtClean="0">
                <a:ea typeface="+mn-ea"/>
                <a:cs typeface="+mn-cs"/>
              </a:rPr>
              <a:t>amiliarity Trap</a:t>
            </a:r>
          </a:p>
          <a:p>
            <a:pPr algn="l">
              <a:buFont typeface="Arial" pitchFamily="34" charset="0"/>
              <a:buChar char="•"/>
              <a:defRPr/>
            </a:pPr>
            <a:r>
              <a:rPr lang="en-US" sz="3600" dirty="0" smtClean="0">
                <a:ea typeface="+mn-ea"/>
                <a:cs typeface="+mn-cs"/>
              </a:rPr>
              <a:t> </a:t>
            </a:r>
            <a:r>
              <a:rPr lang="en-US" sz="3600" dirty="0" smtClean="0">
                <a:solidFill>
                  <a:srgbClr val="FF0000"/>
                </a:solidFill>
                <a:ea typeface="+mn-ea"/>
                <a:cs typeface="+mn-cs"/>
              </a:rPr>
              <a:t>A</a:t>
            </a:r>
            <a:r>
              <a:rPr lang="en-US" sz="3600" dirty="0" smtClean="0">
                <a:solidFill>
                  <a:schemeClr val="tx1"/>
                </a:solidFill>
                <a:ea typeface="+mn-ea"/>
                <a:cs typeface="+mn-cs"/>
              </a:rPr>
              <a:t>cceptance </a:t>
            </a:r>
            <a:r>
              <a:rPr lang="en-US" sz="3600" dirty="0" smtClean="0">
                <a:ea typeface="+mn-ea"/>
                <a:cs typeface="+mn-cs"/>
              </a:rPr>
              <a:t> </a:t>
            </a:r>
          </a:p>
          <a:p>
            <a:pPr algn="l">
              <a:buFont typeface="Arial" pitchFamily="34" charset="0"/>
              <a:buChar char="•"/>
              <a:defRPr/>
            </a:pPr>
            <a:r>
              <a:rPr lang="en-US" sz="3600" dirty="0">
                <a:ea typeface="+mn-ea"/>
                <a:cs typeface="+mn-cs"/>
              </a:rPr>
              <a:t> </a:t>
            </a:r>
            <a:r>
              <a:rPr lang="en-US" sz="3600" dirty="0" smtClean="0">
                <a:solidFill>
                  <a:srgbClr val="FF0000"/>
                </a:solidFill>
                <a:ea typeface="+mn-ea"/>
                <a:cs typeface="+mn-cs"/>
              </a:rPr>
              <a:t>C</a:t>
            </a:r>
            <a:r>
              <a:rPr lang="en-US" sz="3600" dirty="0" smtClean="0">
                <a:solidFill>
                  <a:schemeClr val="tx1"/>
                </a:solidFill>
                <a:ea typeface="+mn-ea"/>
                <a:cs typeface="+mn-cs"/>
              </a:rPr>
              <a:t>ommitment</a:t>
            </a:r>
            <a:r>
              <a:rPr lang="en-US" sz="3600" dirty="0" smtClean="0">
                <a:ea typeface="+mn-ea"/>
                <a:cs typeface="+mn-cs"/>
              </a:rPr>
              <a:t> Trap</a:t>
            </a:r>
          </a:p>
          <a:p>
            <a:pPr algn="l">
              <a:buFont typeface="Arial" pitchFamily="34" charset="0"/>
              <a:buChar char="•"/>
              <a:defRPr/>
            </a:pPr>
            <a:r>
              <a:rPr lang="en-US" sz="3600" dirty="0">
                <a:ea typeface="+mn-ea"/>
                <a:cs typeface="+mn-cs"/>
              </a:rPr>
              <a:t> </a:t>
            </a:r>
            <a:r>
              <a:rPr lang="en-US" sz="3600" dirty="0">
                <a:solidFill>
                  <a:srgbClr val="FF0000"/>
                </a:solidFill>
                <a:cs typeface="+mn-cs"/>
              </a:rPr>
              <a:t>E</a:t>
            </a:r>
            <a:r>
              <a:rPr lang="en-US" sz="3600" dirty="0" smtClean="0">
                <a:cs typeface="+mn-cs"/>
              </a:rPr>
              <a:t>xpert </a:t>
            </a:r>
            <a:r>
              <a:rPr lang="en-US" sz="3600" dirty="0">
                <a:cs typeface="+mn-cs"/>
              </a:rPr>
              <a:t>Halo Trap</a:t>
            </a:r>
          </a:p>
          <a:p>
            <a:pPr algn="l">
              <a:buFont typeface="Arial" pitchFamily="34" charset="0"/>
              <a:buChar char="•"/>
              <a:defRPr/>
            </a:pPr>
            <a:r>
              <a:rPr lang="en-US" sz="3600" dirty="0" smtClean="0">
                <a:ea typeface="+mn-ea"/>
                <a:cs typeface="+mn-cs"/>
              </a:rPr>
              <a:t> </a:t>
            </a:r>
            <a:r>
              <a:rPr lang="en-US" sz="3600" dirty="0" smtClean="0">
                <a:solidFill>
                  <a:srgbClr val="FF0000"/>
                </a:solidFill>
                <a:cs typeface="+mn-cs"/>
              </a:rPr>
              <a:t>T</a:t>
            </a:r>
            <a:r>
              <a:rPr lang="en-US" sz="3600" dirty="0" smtClean="0">
                <a:cs typeface="+mn-cs"/>
              </a:rPr>
              <a:t>racks </a:t>
            </a:r>
            <a:r>
              <a:rPr lang="en-US" sz="3600" dirty="0" smtClean="0">
                <a:cs typeface="+mn-cs"/>
              </a:rPr>
              <a:t>(Social </a:t>
            </a:r>
            <a:r>
              <a:rPr lang="en-US" sz="3600" dirty="0" smtClean="0">
                <a:cs typeface="+mn-cs"/>
              </a:rPr>
              <a:t>Consensus/</a:t>
            </a:r>
            <a:r>
              <a:rPr lang="en-US" sz="3600" dirty="0">
                <a:cs typeface="+mn-cs"/>
              </a:rPr>
              <a:t>F</a:t>
            </a:r>
            <a:r>
              <a:rPr lang="en-US" sz="3600" dirty="0" smtClean="0"/>
              <a:t>acilitation</a:t>
            </a:r>
            <a:r>
              <a:rPr lang="en-US" sz="3600" dirty="0" smtClean="0">
                <a:cs typeface="+mn-cs"/>
              </a:rPr>
              <a:t> </a:t>
            </a:r>
            <a:r>
              <a:rPr lang="en-US" sz="3600" dirty="0" smtClean="0">
                <a:cs typeface="+mn-cs"/>
              </a:rPr>
              <a:t>Trap)</a:t>
            </a:r>
            <a:endParaRPr lang="en-US" sz="3600" dirty="0" smtClean="0">
              <a:ea typeface="+mn-ea"/>
              <a:cs typeface="+mn-cs"/>
            </a:endParaRPr>
          </a:p>
          <a:p>
            <a:pPr algn="l">
              <a:buFont typeface="Arial" pitchFamily="34" charset="0"/>
              <a:buChar char="•"/>
              <a:defRPr/>
            </a:pPr>
            <a:r>
              <a:rPr lang="en-US" sz="3600" dirty="0" smtClean="0">
                <a:ea typeface="+mn-ea"/>
                <a:cs typeface="+mn-cs"/>
              </a:rPr>
              <a:t> </a:t>
            </a:r>
            <a:r>
              <a:rPr lang="en-US" sz="3600" dirty="0" smtClean="0">
                <a:solidFill>
                  <a:srgbClr val="FF0000"/>
                </a:solidFill>
                <a:ea typeface="+mn-ea"/>
                <a:cs typeface="+mn-cs"/>
              </a:rPr>
              <a:t>S</a:t>
            </a:r>
            <a:r>
              <a:rPr lang="en-US" sz="3600" dirty="0" smtClean="0">
                <a:ea typeface="+mn-ea"/>
                <a:cs typeface="+mn-cs"/>
              </a:rPr>
              <a:t>carcity </a:t>
            </a:r>
            <a:r>
              <a:rPr lang="en-US" sz="3600" dirty="0" smtClean="0">
                <a:ea typeface="+mn-ea"/>
                <a:cs typeface="+mn-cs"/>
              </a:rPr>
              <a:t>Trap</a:t>
            </a:r>
          </a:p>
          <a:p>
            <a:pPr algn="l">
              <a:defRPr/>
            </a:pPr>
            <a:endParaRPr lang="en-US" sz="3600" dirty="0" smtClean="0">
              <a:ea typeface="+mn-ea"/>
              <a:cs typeface="+mn-cs"/>
            </a:endParaRPr>
          </a:p>
          <a:p>
            <a:pPr algn="l">
              <a:defRPr/>
            </a:pPr>
            <a:r>
              <a:rPr lang="en-US" sz="3600" dirty="0" smtClean="0">
                <a:ea typeface="+mn-ea"/>
                <a:cs typeface="+mn-cs"/>
              </a:rPr>
              <a:t>  </a:t>
            </a:r>
            <a:endParaRPr lang="en-US" sz="3600" dirty="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2" descr="img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36588"/>
            <a:ext cx="8382000" cy="558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ctrTitle"/>
          </p:nvPr>
        </p:nvSpPr>
        <p:spPr>
          <a:xfrm>
            <a:off x="685800" y="381000"/>
            <a:ext cx="7772400" cy="1371600"/>
          </a:xfrm>
        </p:spPr>
        <p:txBody>
          <a:bodyPr/>
          <a:lstStyle/>
          <a:p>
            <a:pPr eaLnBrk="1" hangingPunct="1"/>
            <a:r>
              <a:rPr lang="en-US">
                <a:solidFill>
                  <a:srgbClr val="FF0000"/>
                </a:solidFill>
                <a:latin typeface="Calibri" charset="0"/>
              </a:rPr>
              <a:t>Plus Three</a:t>
            </a:r>
          </a:p>
        </p:txBody>
      </p:sp>
      <p:sp>
        <p:nvSpPr>
          <p:cNvPr id="3" name="Subtitle 2"/>
          <p:cNvSpPr>
            <a:spLocks noGrp="1"/>
          </p:cNvSpPr>
          <p:nvPr>
            <p:ph type="subTitle" idx="1"/>
          </p:nvPr>
        </p:nvSpPr>
        <p:spPr>
          <a:xfrm>
            <a:off x="1447800" y="1676400"/>
            <a:ext cx="6400800" cy="3886200"/>
          </a:xfrm>
        </p:spPr>
        <p:txBody>
          <a:bodyPr/>
          <a:lstStyle/>
          <a:p>
            <a:pPr marL="514350" indent="-514350" algn="l" eaLnBrk="1" hangingPunct="1">
              <a:buFont typeface="+mj-lt"/>
              <a:buAutoNum type="arabicPeriod"/>
              <a:defRPr/>
            </a:pPr>
            <a:r>
              <a:rPr lang="en-US" dirty="0" smtClean="0">
                <a:ea typeface="+mn-ea"/>
                <a:cs typeface="+mn-cs"/>
              </a:rPr>
              <a:t>Rescue Shovel</a:t>
            </a:r>
          </a:p>
          <a:p>
            <a:pPr marL="514350" indent="-514350" algn="l" eaLnBrk="1" hangingPunct="1">
              <a:buFont typeface="+mj-lt"/>
              <a:buAutoNum type="arabicPeriod"/>
              <a:defRPr/>
            </a:pPr>
            <a:r>
              <a:rPr lang="en-US" dirty="0" smtClean="0">
                <a:ea typeface="+mn-ea"/>
                <a:cs typeface="+mn-cs"/>
              </a:rPr>
              <a:t>Probe or probe ski poles</a:t>
            </a:r>
          </a:p>
          <a:p>
            <a:pPr marL="514350" indent="-514350" algn="l" eaLnBrk="1" hangingPunct="1">
              <a:buFont typeface="+mj-lt"/>
              <a:buAutoNum type="arabicPeriod"/>
              <a:defRPr/>
            </a:pPr>
            <a:r>
              <a:rPr lang="en-US" dirty="0" smtClean="0">
                <a:ea typeface="+mn-ea"/>
                <a:cs typeface="+mn-cs"/>
              </a:rPr>
              <a:t> Avalanche Transceiver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381000" y="304800"/>
            <a:ext cx="8229600" cy="1143000"/>
          </a:xfrm>
        </p:spPr>
        <p:txBody>
          <a:bodyPr/>
          <a:lstStyle/>
          <a:p>
            <a:pPr eaLnBrk="1" hangingPunct="1"/>
            <a:r>
              <a:rPr lang="en-US">
                <a:solidFill>
                  <a:srgbClr val="FF0000"/>
                </a:solidFill>
                <a:latin typeface="Calibri" charset="0"/>
              </a:rPr>
              <a:t>Safety by group size</a:t>
            </a:r>
          </a:p>
        </p:txBody>
      </p:sp>
      <p:sp>
        <p:nvSpPr>
          <p:cNvPr id="416771" name="Rectangle 3"/>
          <p:cNvSpPr>
            <a:spLocks noGrp="1" noChangeArrowheads="1"/>
          </p:cNvSpPr>
          <p:nvPr>
            <p:ph type="body"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ea typeface="+mn-ea"/>
                <a:cs typeface="+mn-cs"/>
              </a:rPr>
              <a:t>Solo is probably safest from a judgment point of view </a:t>
            </a:r>
          </a:p>
          <a:p>
            <a:pPr eaLnBrk="1" fontAlgn="auto" hangingPunct="1">
              <a:spcAft>
                <a:spcPts val="0"/>
              </a:spcAft>
              <a:buFont typeface="Arial" pitchFamily="34" charset="0"/>
              <a:buChar char="•"/>
              <a:defRPr/>
            </a:pPr>
            <a:r>
              <a:rPr lang="en-US" dirty="0" smtClean="0">
                <a:ea typeface="+mn-ea"/>
                <a:cs typeface="+mn-cs"/>
              </a:rPr>
              <a:t>Pairs are good but resources are limited</a:t>
            </a:r>
          </a:p>
          <a:p>
            <a:pPr eaLnBrk="1" fontAlgn="auto" hangingPunct="1">
              <a:spcAft>
                <a:spcPts val="0"/>
              </a:spcAft>
              <a:buFont typeface="Arial" pitchFamily="34" charset="0"/>
              <a:buChar char="•"/>
              <a:defRPr/>
            </a:pPr>
            <a:r>
              <a:rPr lang="en-US" dirty="0" smtClean="0">
                <a:ea typeface="+mn-ea"/>
                <a:cs typeface="+mn-cs"/>
              </a:rPr>
              <a:t>Threes or fours are probably the safest group size</a:t>
            </a:r>
          </a:p>
          <a:p>
            <a:pPr eaLnBrk="1" fontAlgn="auto" hangingPunct="1">
              <a:spcAft>
                <a:spcPts val="0"/>
              </a:spcAft>
              <a:buFont typeface="Arial" pitchFamily="34" charset="0"/>
              <a:buChar char="•"/>
              <a:defRPr/>
            </a:pPr>
            <a:r>
              <a:rPr lang="en-US" dirty="0" smtClean="0">
                <a:ea typeface="+mn-ea"/>
                <a:cs typeface="+mn-cs"/>
              </a:rPr>
              <a:t>Five to seven is cumbersome and difficult to manage</a:t>
            </a:r>
          </a:p>
          <a:p>
            <a:pPr eaLnBrk="1" fontAlgn="auto" hangingPunct="1">
              <a:spcAft>
                <a:spcPts val="0"/>
              </a:spcAft>
              <a:buFont typeface="Arial" pitchFamily="34" charset="0"/>
              <a:buChar char="•"/>
              <a:defRPr/>
            </a:pPr>
            <a:r>
              <a:rPr lang="en-US" dirty="0" smtClean="0">
                <a:ea typeface="+mn-ea"/>
                <a:cs typeface="+mn-cs"/>
              </a:rPr>
              <a:t>More than seven puts excessive load on snowpack</a:t>
            </a:r>
            <a:endParaRPr lang="en-US" dirty="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6771">
                                            <p:txEl>
                                              <p:pRg st="0" end="0"/>
                                            </p:txEl>
                                          </p:spTgt>
                                        </p:tgtEl>
                                        <p:attrNameLst>
                                          <p:attrName>style.visibility</p:attrName>
                                        </p:attrNameLst>
                                      </p:cBhvr>
                                      <p:to>
                                        <p:strVal val="visible"/>
                                      </p:to>
                                    </p:set>
                                    <p:animEffect transition="in" filter="wipe(down)">
                                      <p:cBhvr>
                                        <p:cTn id="7" dur="500"/>
                                        <p:tgtEl>
                                          <p:spTgt spid="416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16771">
                                            <p:txEl>
                                              <p:pRg st="1" end="1"/>
                                            </p:txEl>
                                          </p:spTgt>
                                        </p:tgtEl>
                                        <p:attrNameLst>
                                          <p:attrName>style.visibility</p:attrName>
                                        </p:attrNameLst>
                                      </p:cBhvr>
                                      <p:to>
                                        <p:strVal val="visible"/>
                                      </p:to>
                                    </p:set>
                                    <p:animEffect transition="in" filter="wipe(down)">
                                      <p:cBhvr>
                                        <p:cTn id="12" dur="500"/>
                                        <p:tgtEl>
                                          <p:spTgt spid="416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16771">
                                            <p:txEl>
                                              <p:pRg st="2" end="2"/>
                                            </p:txEl>
                                          </p:spTgt>
                                        </p:tgtEl>
                                        <p:attrNameLst>
                                          <p:attrName>style.visibility</p:attrName>
                                        </p:attrNameLst>
                                      </p:cBhvr>
                                      <p:to>
                                        <p:strVal val="visible"/>
                                      </p:to>
                                    </p:set>
                                    <p:animEffect transition="in" filter="wipe(down)">
                                      <p:cBhvr>
                                        <p:cTn id="17" dur="500"/>
                                        <p:tgtEl>
                                          <p:spTgt spid="4167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16771">
                                            <p:txEl>
                                              <p:pRg st="3" end="3"/>
                                            </p:txEl>
                                          </p:spTgt>
                                        </p:tgtEl>
                                        <p:attrNameLst>
                                          <p:attrName>style.visibility</p:attrName>
                                        </p:attrNameLst>
                                      </p:cBhvr>
                                      <p:to>
                                        <p:strVal val="visible"/>
                                      </p:to>
                                    </p:set>
                                    <p:animEffect transition="in" filter="wipe(down)">
                                      <p:cBhvr>
                                        <p:cTn id="22" dur="500"/>
                                        <p:tgtEl>
                                          <p:spTgt spid="4167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16771">
                                            <p:txEl>
                                              <p:pRg st="4" end="4"/>
                                            </p:txEl>
                                          </p:spTgt>
                                        </p:tgtEl>
                                        <p:attrNameLst>
                                          <p:attrName>style.visibility</p:attrName>
                                        </p:attrNameLst>
                                      </p:cBhvr>
                                      <p:to>
                                        <p:strVal val="visible"/>
                                      </p:to>
                                    </p:set>
                                    <p:animEffect transition="in" filter="wipe(down)">
                                      <p:cBhvr>
                                        <p:cTn id="27" dur="500"/>
                                        <p:tgtEl>
                                          <p:spTgt spid="416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1"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1" descr="avyrescue.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69975" y="2410724"/>
            <a:ext cx="7080250" cy="4409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6498" name="TextBox 3"/>
          <p:cNvSpPr txBox="1">
            <a:spLocks noChangeArrowheads="1"/>
          </p:cNvSpPr>
          <p:nvPr/>
        </p:nvSpPr>
        <p:spPr bwMode="auto">
          <a:xfrm>
            <a:off x="1981200" y="102499"/>
            <a:ext cx="5257800"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dirty="0">
                <a:solidFill>
                  <a:srgbClr val="FF0000"/>
                </a:solidFill>
              </a:rPr>
              <a:t>Listen to the snow with all your senses</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7984032-B30A-EF43-BEAD-140B0813B048}" type="slidenum">
              <a:rPr lang="en-US" sz="1200">
                <a:solidFill>
                  <a:srgbClr val="FFFFFF"/>
                </a:solidFill>
                <a:latin typeface="Calibri" charset="0"/>
              </a:rPr>
              <a:pPr algn="r" eaLnBrk="1" hangingPunct="1"/>
              <a:t>52</a:t>
            </a:fld>
            <a:endParaRPr lang="en-US" sz="1200">
              <a:solidFill>
                <a:srgbClr val="FFFFFF"/>
              </a:solidFill>
              <a:latin typeface="Calibri" charset="0"/>
            </a:endParaRPr>
          </a:p>
        </p:txBody>
      </p:sp>
      <p:pic>
        <p:nvPicPr>
          <p:cNvPr id="107522" name="Picture 2" descr="#52_avalanche"/>
          <p:cNvPicPr>
            <a:picLocks noChangeAspect="1" noChangeArrowheads="1"/>
          </p:cNvPicPr>
          <p:nvPr/>
        </p:nvPicPr>
        <p:blipFill>
          <a:blip r:embed="rId3" cstate="email">
            <a:lum bright="-6000" contrast="18000"/>
            <a:extLst>
              <a:ext uri="{28A0092B-C50C-407E-A947-70E740481C1C}">
                <a14:useLocalDpi xmlns:a14="http://schemas.microsoft.com/office/drawing/2010/main" val="0"/>
              </a:ext>
            </a:extLst>
          </a:blip>
          <a:srcRect/>
          <a:stretch>
            <a:fillRect/>
          </a:stretch>
        </p:blipFill>
        <p:spPr bwMode="auto">
          <a:xfrm>
            <a:off x="228600" y="304800"/>
            <a:ext cx="8686800" cy="617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7795" name="Text Box 3"/>
          <p:cNvSpPr txBox="1">
            <a:spLocks noChangeArrowheads="1"/>
          </p:cNvSpPr>
          <p:nvPr/>
        </p:nvSpPr>
        <p:spPr bwMode="auto">
          <a:xfrm>
            <a:off x="4648200" y="5257800"/>
            <a:ext cx="4191000" cy="946150"/>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sz="2800" b="1" dirty="0" smtClean="0">
                <a:solidFill>
                  <a:srgbClr val="FF0000"/>
                </a:solidFill>
                <a:effectLst>
                  <a:outerShdw blurRad="38100" dist="38100" dir="2700000" algn="tl">
                    <a:srgbClr val="FFFFFF"/>
                  </a:outerShdw>
                </a:effectLst>
                <a:latin typeface="Times New Roman" charset="0"/>
                <a:cs typeface="Arial" charset="0"/>
              </a:rPr>
              <a:t>Recent avalanche activity is a big Red Flag</a:t>
            </a:r>
          </a:p>
        </p:txBody>
      </p:sp>
      <p:sp>
        <p:nvSpPr>
          <p:cNvPr id="107524" name="Text Box 4"/>
          <p:cNvSpPr txBox="1">
            <a:spLocks noChangeArrowheads="1"/>
          </p:cNvSpPr>
          <p:nvPr/>
        </p:nvSpPr>
        <p:spPr bwMode="auto">
          <a:xfrm>
            <a:off x="457200" y="762000"/>
            <a:ext cx="2667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latin typeface="Calibri" charset="0"/>
            </a:endParaRPr>
          </a:p>
        </p:txBody>
      </p:sp>
      <p:sp>
        <p:nvSpPr>
          <p:cNvPr id="107525" name="Text Box 5"/>
          <p:cNvSpPr txBox="1">
            <a:spLocks noChangeArrowheads="1"/>
          </p:cNvSpPr>
          <p:nvPr/>
        </p:nvSpPr>
        <p:spPr bwMode="auto">
          <a:xfrm>
            <a:off x="974725" y="954088"/>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a:solidFill>
                <a:srgbClr val="FFFF00"/>
              </a:solidFill>
              <a:latin typeface="Calibri" charset="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descr="tracksandaval"/>
          <p:cNvPicPr>
            <a:picLocks noChangeAspect="1" noChangeArrowheads="1"/>
          </p:cNvPicPr>
          <p:nvPr/>
        </p:nvPicPr>
        <p:blipFill>
          <a:blip r:embed="rId3" cstate="email">
            <a:lum bright="-12000" contrast="6000"/>
            <a:extLst>
              <a:ext uri="{28A0092B-C50C-407E-A947-70E740481C1C}">
                <a14:useLocalDpi xmlns:a14="http://schemas.microsoft.com/office/drawing/2010/main" val="0"/>
              </a:ext>
            </a:extLst>
          </a:blip>
          <a:srcRect t="1459"/>
          <a:stretch>
            <a:fillRect/>
          </a:stretch>
        </p:blipFill>
        <p:spPr bwMode="auto">
          <a:xfrm>
            <a:off x="609600" y="1447800"/>
            <a:ext cx="7943850" cy="5145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9570" name="Text Box 3"/>
          <p:cNvSpPr txBox="1">
            <a:spLocks noChangeArrowheads="1"/>
          </p:cNvSpPr>
          <p:nvPr/>
        </p:nvSpPr>
        <p:spPr bwMode="auto">
          <a:xfrm>
            <a:off x="457200" y="228600"/>
            <a:ext cx="8243888"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FF0000"/>
                </a:solidFill>
                <a:latin typeface="Times New Roman" charset="0"/>
              </a:rPr>
              <a:t>RECENT AVALANCHES ? </a:t>
            </a:r>
          </a:p>
          <a:p>
            <a:pPr algn="ctr" eaLnBrk="1" hangingPunct="1"/>
            <a:r>
              <a:rPr lang="en-US" sz="3200">
                <a:solidFill>
                  <a:schemeClr val="tx2"/>
                </a:solidFill>
                <a:latin typeface="Times New Roman" charset="0"/>
              </a:rPr>
              <a:t>So much for </a:t>
            </a:r>
            <a:r>
              <a:rPr lang="en-US" sz="3200">
                <a:solidFill>
                  <a:srgbClr val="EE200A"/>
                </a:solidFill>
                <a:latin typeface="Times New Roman" charset="0"/>
              </a:rPr>
              <a:t>Red Flags</a:t>
            </a:r>
            <a:r>
              <a:rPr lang="en-US" sz="3200">
                <a:solidFill>
                  <a:schemeClr val="tx2"/>
                </a:solidFill>
                <a:latin typeface="Times New Roman" charset="0"/>
              </a:rPr>
              <a:t> changing behavior</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2" descr="#54_cracking"/>
          <p:cNvPicPr>
            <a:picLocks noChangeAspect="1" noChangeArrowheads="1"/>
          </p:cNvPicPr>
          <p:nvPr/>
        </p:nvPicPr>
        <p:blipFill>
          <a:blip r:embed="rId3" cstate="email">
            <a:lum bright="24000" contrast="18000"/>
            <a:extLst>
              <a:ext uri="{28A0092B-C50C-407E-A947-70E740481C1C}">
                <a14:useLocalDpi xmlns:a14="http://schemas.microsoft.com/office/drawing/2010/main" val="0"/>
              </a:ext>
            </a:extLst>
          </a:blip>
          <a:srcRect/>
          <a:stretch>
            <a:fillRect/>
          </a:stretch>
        </p:blipFill>
        <p:spPr bwMode="auto">
          <a:xfrm>
            <a:off x="254000" y="304800"/>
            <a:ext cx="8636000" cy="601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8786" name="Rectangle 3"/>
          <p:cNvSpPr>
            <a:spLocks noGrp="1" noChangeArrowheads="1"/>
          </p:cNvSpPr>
          <p:nvPr>
            <p:ph type="title" idx="4294967295"/>
          </p:nvPr>
        </p:nvSpPr>
        <p:spPr/>
        <p:txBody>
          <a:bodyPr/>
          <a:lstStyle/>
          <a:p>
            <a:pPr eaLnBrk="1" hangingPunct="1"/>
            <a:r>
              <a:rPr lang="en-US" sz="2700" b="1" i="1">
                <a:latin typeface="Calibri" charset="0"/>
              </a:rPr>
              <a:t>Pay Attention To OBVIOUS Signs of </a:t>
            </a:r>
            <a:r>
              <a:rPr lang="en-US" sz="2700" b="1" i="1">
                <a:solidFill>
                  <a:srgbClr val="FF0000"/>
                </a:solidFill>
                <a:latin typeface="Calibri" charset="0"/>
              </a:rPr>
              <a:t>Unstable </a:t>
            </a:r>
            <a:r>
              <a:rPr lang="en-US" sz="2700" b="1" i="1">
                <a:latin typeface="Calibri" charset="0"/>
              </a:rPr>
              <a:t>snowpack</a:t>
            </a:r>
          </a:p>
        </p:txBody>
      </p:sp>
      <p:sp>
        <p:nvSpPr>
          <p:cNvPr id="94212" name="Text Box 4"/>
          <p:cNvSpPr txBox="1">
            <a:spLocks noChangeArrowheads="1"/>
          </p:cNvSpPr>
          <p:nvPr/>
        </p:nvSpPr>
        <p:spPr bwMode="auto">
          <a:xfrm>
            <a:off x="685800" y="2819400"/>
            <a:ext cx="4495800" cy="1373188"/>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sz="2800" b="1" dirty="0" smtClean="0">
                <a:solidFill>
                  <a:srgbClr val="FFFF00"/>
                </a:solidFill>
                <a:effectLst>
                  <a:outerShdw blurRad="38100" dist="38100" dir="2700000" algn="tl">
                    <a:srgbClr val="FFFFFF"/>
                  </a:outerShdw>
                </a:effectLst>
                <a:latin typeface="Times New Roman" charset="0"/>
                <a:cs typeface="Arial" charset="0"/>
              </a:rPr>
              <a:t>These include collapsing with a </a:t>
            </a:r>
            <a:r>
              <a:rPr lang="ja-JP" altLang="en-US" sz="2800" b="1" dirty="0" smtClean="0">
                <a:solidFill>
                  <a:srgbClr val="FFFF00"/>
                </a:solidFill>
                <a:effectLst>
                  <a:outerShdw blurRad="38100" dist="38100" dir="2700000" algn="tl">
                    <a:srgbClr val="FFFFFF"/>
                  </a:outerShdw>
                </a:effectLst>
                <a:latin typeface="Times New Roman" charset="0"/>
                <a:cs typeface="Arial" charset="0"/>
              </a:rPr>
              <a:t>“</a:t>
            </a:r>
            <a:r>
              <a:rPr lang="en-US" altLang="ja-JP" sz="2800" b="1" dirty="0" smtClean="0">
                <a:solidFill>
                  <a:srgbClr val="FFFF00"/>
                </a:solidFill>
                <a:effectLst>
                  <a:outerShdw blurRad="38100" dist="38100" dir="2700000" algn="tl">
                    <a:srgbClr val="FFFFFF"/>
                  </a:outerShdw>
                </a:effectLst>
                <a:latin typeface="Times New Roman" charset="0"/>
                <a:cs typeface="Arial" charset="0"/>
              </a:rPr>
              <a:t>whumphing</a:t>
            </a:r>
            <a:r>
              <a:rPr lang="ja-JP" altLang="en-US" sz="2800" b="1" dirty="0" smtClean="0">
                <a:solidFill>
                  <a:srgbClr val="FFFF00"/>
                </a:solidFill>
                <a:effectLst>
                  <a:outerShdw blurRad="38100" dist="38100" dir="2700000" algn="tl">
                    <a:srgbClr val="FFFFFF"/>
                  </a:outerShdw>
                </a:effectLst>
                <a:latin typeface="Times New Roman" charset="0"/>
                <a:cs typeface="Arial" charset="0"/>
              </a:rPr>
              <a:t>”</a:t>
            </a:r>
            <a:r>
              <a:rPr lang="en-US" altLang="ja-JP" sz="2800" b="1" dirty="0" smtClean="0">
                <a:solidFill>
                  <a:srgbClr val="FFFF00"/>
                </a:solidFill>
                <a:effectLst>
                  <a:outerShdw blurRad="38100" dist="38100" dir="2700000" algn="tl">
                    <a:srgbClr val="FFFFFF"/>
                  </a:outerShdw>
                </a:effectLst>
                <a:latin typeface="Times New Roman" charset="0"/>
                <a:cs typeface="Arial" charset="0"/>
              </a:rPr>
              <a:t> sound and/or cracking of the snow</a:t>
            </a:r>
            <a:endParaRPr lang="en-US" sz="2800" b="1" dirty="0" smtClean="0">
              <a:solidFill>
                <a:srgbClr val="FFFF00"/>
              </a:solidFill>
              <a:effectLst>
                <a:outerShdw blurRad="38100" dist="38100" dir="2700000" algn="tl">
                  <a:srgbClr val="FFFFFF"/>
                </a:outerShdw>
              </a:effectLst>
              <a:latin typeface="Times New Roman"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4212"/>
                                        </p:tgtEl>
                                        <p:attrNameLst>
                                          <p:attrName>style.visibility</p:attrName>
                                        </p:attrNameLst>
                                      </p:cBhvr>
                                      <p:to>
                                        <p:strVal val="visible"/>
                                      </p:to>
                                    </p:set>
                                    <p:anim calcmode="lin" valueType="num">
                                      <p:cBhvr additive="base">
                                        <p:cTn id="7" dur="500" fill="hold"/>
                                        <p:tgtEl>
                                          <p:spTgt spid="94212"/>
                                        </p:tgtEl>
                                        <p:attrNameLst>
                                          <p:attrName>ppt_x</p:attrName>
                                        </p:attrNameLst>
                                      </p:cBhvr>
                                      <p:tavLst>
                                        <p:tav tm="0">
                                          <p:val>
                                            <p:strVal val="0-#ppt_w/2"/>
                                          </p:val>
                                        </p:tav>
                                        <p:tav tm="100000">
                                          <p:val>
                                            <p:strVal val="#ppt_x"/>
                                          </p:val>
                                        </p:tav>
                                      </p:tavLst>
                                    </p:anim>
                                    <p:anim calcmode="lin" valueType="num">
                                      <p:cBhvr additive="base">
                                        <p:cTn id="8" dur="500" fill="hold"/>
                                        <p:tgtEl>
                                          <p:spTgt spid="942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1" descr="IMGP0214.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1618" name="TextBox 2"/>
          <p:cNvSpPr txBox="1">
            <a:spLocks noChangeArrowheads="1"/>
          </p:cNvSpPr>
          <p:nvPr/>
        </p:nvSpPr>
        <p:spPr bwMode="auto">
          <a:xfrm>
            <a:off x="0" y="762000"/>
            <a:ext cx="2774950" cy="1754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dirty="0">
                <a:solidFill>
                  <a:srgbClr val="FF0000"/>
                </a:solidFill>
              </a:rPr>
              <a:t>RAPID SNOW LOADING</a:t>
            </a:r>
          </a:p>
        </p:txBody>
      </p:sp>
      <p:sp>
        <p:nvSpPr>
          <p:cNvPr id="3" name="Rectangle 2"/>
          <p:cNvSpPr/>
          <p:nvPr/>
        </p:nvSpPr>
        <p:spPr>
          <a:xfrm>
            <a:off x="0" y="5473005"/>
            <a:ext cx="9144000" cy="1384995"/>
          </a:xfrm>
          <a:prstGeom prst="rect">
            <a:avLst/>
          </a:prstGeom>
          <a:solidFill>
            <a:schemeClr val="tx1">
              <a:alpha val="60000"/>
            </a:schemeClr>
          </a:solidFill>
        </p:spPr>
        <p:txBody>
          <a:bodyPr wrap="square">
            <a:spAutoFit/>
          </a:bodyPr>
          <a:lstStyle/>
          <a:p>
            <a:pPr marL="342900" indent="-342900" eaLnBrk="1" hangingPunct="1">
              <a:buFont typeface="Arial" panose="020B0604020202020204" pitchFamily="34" charset="0"/>
              <a:buChar char="•"/>
            </a:pPr>
            <a:r>
              <a:rPr lang="en-US" sz="2800" dirty="0" smtClean="0">
                <a:solidFill>
                  <a:schemeClr val="bg1"/>
                </a:solidFill>
              </a:rPr>
              <a:t>Most avalanches occur within 24 hours after a storm </a:t>
            </a:r>
          </a:p>
          <a:p>
            <a:pPr marL="342900" indent="-342900" eaLnBrk="1" hangingPunct="1">
              <a:buFont typeface="Arial" panose="020B0604020202020204" pitchFamily="34" charset="0"/>
              <a:buChar char="•"/>
            </a:pPr>
            <a:r>
              <a:rPr lang="en-US" sz="2800" dirty="0" smtClean="0">
                <a:solidFill>
                  <a:schemeClr val="bg1"/>
                </a:solidFill>
              </a:rPr>
              <a:t>Wind</a:t>
            </a:r>
            <a:r>
              <a:rPr lang="en-US" sz="2800" dirty="0">
                <a:solidFill>
                  <a:schemeClr val="bg1"/>
                </a:solidFill>
              </a:rPr>
              <a:t> Slabs are most reactive during a wind event and the first day or two after it has ended</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ctrTitle"/>
          </p:nvPr>
        </p:nvSpPr>
        <p:spPr>
          <a:xfrm>
            <a:off x="5029200" y="914400"/>
            <a:ext cx="4114800" cy="1066800"/>
          </a:xfrm>
        </p:spPr>
        <p:txBody>
          <a:bodyPr rtlCol="0">
            <a:normAutofit fontScale="90000"/>
          </a:bodyPr>
          <a:lstStyle/>
          <a:p>
            <a:pPr eaLnBrk="1" fontAlgn="auto" hangingPunct="1">
              <a:spcAft>
                <a:spcPts val="0"/>
              </a:spcAft>
              <a:defRPr/>
            </a:pPr>
            <a:r>
              <a:rPr lang="en-US" dirty="0" smtClean="0">
                <a:solidFill>
                  <a:srgbClr val="FF0000"/>
                </a:solidFill>
                <a:ea typeface="+mj-ea"/>
                <a:cs typeface="+mj-cs"/>
              </a:rPr>
              <a:t>Thaw  </a:t>
            </a:r>
            <a:br>
              <a:rPr lang="en-US" dirty="0" smtClean="0">
                <a:solidFill>
                  <a:srgbClr val="FF0000"/>
                </a:solidFill>
                <a:ea typeface="+mj-ea"/>
                <a:cs typeface="+mj-cs"/>
              </a:rPr>
            </a:br>
            <a:r>
              <a:rPr lang="en-US" dirty="0" smtClean="0">
                <a:solidFill>
                  <a:srgbClr val="FF0000"/>
                </a:solidFill>
                <a:ea typeface="+mj-ea"/>
                <a:cs typeface="+mj-cs"/>
              </a:rPr>
              <a:t>Instability</a:t>
            </a:r>
          </a:p>
        </p:txBody>
      </p:sp>
      <p:sp>
        <p:nvSpPr>
          <p:cNvPr id="3" name="Subtitle 2"/>
          <p:cNvSpPr>
            <a:spLocks noGrp="1"/>
          </p:cNvSpPr>
          <p:nvPr>
            <p:ph type="subTitle" idx="1"/>
          </p:nvPr>
        </p:nvSpPr>
        <p:spPr>
          <a:xfrm>
            <a:off x="5410200" y="3657600"/>
            <a:ext cx="3581400" cy="1676400"/>
          </a:xfrm>
        </p:spPr>
        <p:txBody>
          <a:bodyPr rtlCol="0">
            <a:normAutofit fontScale="92500" lnSpcReduction="20000"/>
          </a:bodyPr>
          <a:lstStyle/>
          <a:p>
            <a:pPr algn="l" eaLnBrk="1" fontAlgn="auto" hangingPunct="1">
              <a:spcAft>
                <a:spcPts val="0"/>
              </a:spcAft>
              <a:buFont typeface="Arial" pitchFamily="34" charset="0"/>
              <a:buNone/>
              <a:defRPr/>
            </a:pPr>
            <a:r>
              <a:rPr lang="en-US" dirty="0" smtClean="0">
                <a:ea typeface="+mn-ea"/>
                <a:cs typeface="+mn-cs"/>
              </a:rPr>
              <a:t>Wet Slab </a:t>
            </a:r>
            <a:r>
              <a:rPr lang="en-US" dirty="0" smtClean="0">
                <a:ea typeface="+mn-ea"/>
                <a:cs typeface="+mn-cs"/>
              </a:rPr>
              <a:t>Avalanches </a:t>
            </a:r>
            <a:r>
              <a:rPr lang="en-US" dirty="0" smtClean="0">
                <a:ea typeface="+mn-ea"/>
                <a:cs typeface="+mn-cs"/>
              </a:rPr>
              <a:t>often follow several nights of above freezing temps</a:t>
            </a:r>
            <a:endParaRPr lang="en-US" dirty="0">
              <a:ea typeface="+mn-ea"/>
              <a:cs typeface="+mn-cs"/>
            </a:endParaRPr>
          </a:p>
        </p:txBody>
      </p:sp>
      <p:pic>
        <p:nvPicPr>
          <p:cNvPr id="120835" name="Picture 2" descr="#49_wet"/>
          <p:cNvPicPr>
            <a:picLocks noChangeAspect="1" noChangeArrowheads="1"/>
          </p:cNvPicPr>
          <p:nvPr/>
        </p:nvPicPr>
        <p:blipFill>
          <a:blip r:embed="rId2" cstate="email">
            <a:lum bright="6000" contrast="12000"/>
            <a:extLst>
              <a:ext uri="{28A0092B-C50C-407E-A947-70E740481C1C}">
                <a14:useLocalDpi xmlns:a14="http://schemas.microsoft.com/office/drawing/2010/main" val="0"/>
              </a:ext>
            </a:extLst>
          </a:blip>
          <a:srcRect/>
          <a:stretch>
            <a:fillRect/>
          </a:stretch>
        </p:blipFill>
        <p:spPr bwMode="auto">
          <a:xfrm>
            <a:off x="609600" y="0"/>
            <a:ext cx="45910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title" idx="4294967295"/>
          </p:nvPr>
        </p:nvSpPr>
        <p:spPr/>
        <p:txBody>
          <a:bodyPr rtlCol="0">
            <a:normAutofit fontScale="90000"/>
          </a:bodyPr>
          <a:lstStyle/>
          <a:p>
            <a:pPr eaLnBrk="1" fontAlgn="auto" hangingPunct="1">
              <a:spcAft>
                <a:spcPts val="0"/>
              </a:spcAft>
              <a:defRPr/>
            </a:pPr>
            <a:r>
              <a:rPr lang="en-US" sz="3600" dirty="0" smtClean="0">
                <a:ea typeface="+mj-ea"/>
                <a:cs typeface="+mj-cs"/>
              </a:rPr>
              <a:t>Learn to identify </a:t>
            </a:r>
            <a:r>
              <a:rPr lang="en-US" sz="3600" dirty="0" smtClean="0">
                <a:solidFill>
                  <a:srgbClr val="FF0000"/>
                </a:solidFill>
                <a:ea typeface="+mj-ea"/>
                <a:cs typeface="+mj-cs"/>
              </a:rPr>
              <a:t>avalanche terrain </a:t>
            </a:r>
            <a:r>
              <a:rPr lang="en-US" sz="3600" dirty="0" smtClean="0">
                <a:ea typeface="+mj-ea"/>
                <a:cs typeface="+mj-cs"/>
              </a:rPr>
              <a:t>and particularly major </a:t>
            </a:r>
            <a:r>
              <a:rPr lang="en-US" sz="3600" dirty="0" smtClean="0">
                <a:solidFill>
                  <a:srgbClr val="FF0000"/>
                </a:solidFill>
                <a:ea typeface="+mj-ea"/>
                <a:cs typeface="+mj-cs"/>
              </a:rPr>
              <a:t>paths</a:t>
            </a:r>
          </a:p>
        </p:txBody>
      </p:sp>
      <p:sp>
        <p:nvSpPr>
          <p:cNvPr id="112642" name="Rectangle 1027"/>
          <p:cNvSpPr>
            <a:spLocks noGrp="1" noChangeArrowheads="1"/>
          </p:cNvSpPr>
          <p:nvPr>
            <p:ph type="body" idx="4294967295"/>
          </p:nvPr>
        </p:nvSpPr>
        <p:spPr/>
        <p:txBody>
          <a:bodyPr/>
          <a:lstStyle/>
          <a:p>
            <a:pPr eaLnBrk="1" hangingPunct="1"/>
            <a:endParaRPr lang="en-US">
              <a:latin typeface="Calibri" charset="0"/>
            </a:endParaRPr>
          </a:p>
        </p:txBody>
      </p:sp>
      <p:pic>
        <p:nvPicPr>
          <p:cNvPr id="112643" name="Picture 1028" descr="ava02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1600200"/>
            <a:ext cx="80772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44" name="Text Box 1029"/>
          <p:cNvSpPr txBox="1">
            <a:spLocks noChangeArrowheads="1"/>
          </p:cNvSpPr>
          <p:nvPr/>
        </p:nvSpPr>
        <p:spPr bwMode="auto">
          <a:xfrm>
            <a:off x="6918325" y="6584950"/>
            <a:ext cx="20526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Art Pundt collection</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2" descr="Abineau Cy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52600" y="228600"/>
            <a:ext cx="5826125" cy="632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4690" name="Text Box 3"/>
          <p:cNvSpPr txBox="1">
            <a:spLocks noChangeArrowheads="1"/>
          </p:cNvSpPr>
          <p:nvPr/>
        </p:nvSpPr>
        <p:spPr bwMode="auto">
          <a:xfrm>
            <a:off x="7527925" y="6203950"/>
            <a:ext cx="10890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Art Pundt </a:t>
            </a:r>
          </a:p>
        </p:txBody>
      </p:sp>
      <p:sp>
        <p:nvSpPr>
          <p:cNvPr id="114691" name="TextBox 3"/>
          <p:cNvSpPr txBox="1">
            <a:spLocks noChangeArrowheads="1"/>
          </p:cNvSpPr>
          <p:nvPr/>
        </p:nvSpPr>
        <p:spPr bwMode="auto">
          <a:xfrm>
            <a:off x="3657600" y="1371600"/>
            <a:ext cx="3810000" cy="157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a:solidFill>
                  <a:srgbClr val="FF0000"/>
                </a:solidFill>
                <a:latin typeface="Calibri" charset="0"/>
              </a:rPr>
              <a:t>When in doubt, avoid big  avalanche path </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idx="4294967295"/>
          </p:nvPr>
        </p:nvSpPr>
        <p:spPr>
          <a:xfrm>
            <a:off x="457200" y="274638"/>
            <a:ext cx="8229600" cy="868362"/>
          </a:xfrm>
        </p:spPr>
        <p:txBody>
          <a:bodyPr/>
          <a:lstStyle/>
          <a:p>
            <a:pPr eaLnBrk="1" hangingPunct="1"/>
            <a:r>
              <a:rPr lang="en-US">
                <a:latin typeface="Calibri" charset="0"/>
              </a:rPr>
              <a:t>Avalanche Danger Scale</a:t>
            </a:r>
          </a:p>
        </p:txBody>
      </p:sp>
      <p:sp>
        <p:nvSpPr>
          <p:cNvPr id="116738" name="Rectangle 3"/>
          <p:cNvSpPr>
            <a:spLocks noGrp="1" noChangeArrowheads="1"/>
          </p:cNvSpPr>
          <p:nvPr>
            <p:ph type="body" idx="4294967295"/>
          </p:nvPr>
        </p:nvSpPr>
        <p:spPr>
          <a:xfrm>
            <a:off x="457200" y="2743200"/>
            <a:ext cx="8229600" cy="3382963"/>
          </a:xfrm>
        </p:spPr>
        <p:txBody>
          <a:bodyPr/>
          <a:lstStyle/>
          <a:p>
            <a:pPr eaLnBrk="1" hangingPunct="1">
              <a:buFontTx/>
              <a:buNone/>
            </a:pPr>
            <a:endParaRPr lang="en-US">
              <a:latin typeface="Calibri" charset="0"/>
            </a:endParaRPr>
          </a:p>
        </p:txBody>
      </p:sp>
      <p:sp>
        <p:nvSpPr>
          <p:cNvPr id="116739" name="Text Box 4"/>
          <p:cNvSpPr txBox="1">
            <a:spLocks noChangeArrowheads="1"/>
          </p:cNvSpPr>
          <p:nvPr/>
        </p:nvSpPr>
        <p:spPr bwMode="auto">
          <a:xfrm>
            <a:off x="1127125" y="1235075"/>
            <a:ext cx="18415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3200">
              <a:latin typeface="Calibri" charset="0"/>
            </a:endParaRPr>
          </a:p>
        </p:txBody>
      </p:sp>
      <p:sp>
        <p:nvSpPr>
          <p:cNvPr id="116740" name="Text Box 5"/>
          <p:cNvSpPr txBox="1">
            <a:spLocks noChangeArrowheads="1"/>
          </p:cNvSpPr>
          <p:nvPr/>
        </p:nvSpPr>
        <p:spPr bwMode="auto">
          <a:xfrm>
            <a:off x="381000" y="1143000"/>
            <a:ext cx="8382000"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latin typeface="Calibri" charset="0"/>
              </a:rPr>
              <a:t>From avalanche center forecasts or from posted backcountry observations— </a:t>
            </a:r>
            <a:r>
              <a:rPr lang="en-US">
                <a:latin typeface="Calibri" charset="0"/>
              </a:rPr>
              <a:t>www.kachinapeaks.org</a:t>
            </a:r>
          </a:p>
        </p:txBody>
      </p:sp>
      <p:pic>
        <p:nvPicPr>
          <p:cNvPr id="116741" name="Picture 6" descr="USDangerSc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9800"/>
            <a:ext cx="82296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6742" name="AutoShape 8"/>
          <p:cNvSpPr>
            <a:spLocks noChangeArrowheads="1"/>
          </p:cNvSpPr>
          <p:nvPr/>
        </p:nvSpPr>
        <p:spPr bwMode="auto">
          <a:xfrm>
            <a:off x="0" y="3733800"/>
            <a:ext cx="823913" cy="1371600"/>
          </a:xfrm>
          <a:prstGeom prst="rightArrow">
            <a:avLst>
              <a:gd name="adj1" fmla="val 50000"/>
              <a:gd name="adj2" fmla="val 54065"/>
            </a:avLst>
          </a:prstGeom>
          <a:solidFill>
            <a:schemeClr val="accent1"/>
          </a:solidFill>
          <a:ln w="9525">
            <a:solidFill>
              <a:schemeClr val="tx1"/>
            </a:solidFill>
            <a:miter lim="800000"/>
            <a:headEnd/>
            <a:tailEnd/>
          </a:ln>
        </p:spPr>
        <p:txBody>
          <a:bodyPr wrap="none" anchor="ctr"/>
          <a:lstStyle/>
          <a:p>
            <a:endParaRPr lang="en-US">
              <a:latin typeface="Calibri"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85800" y="0"/>
            <a:ext cx="7772400" cy="1752600"/>
          </a:xfrm>
        </p:spPr>
        <p:txBody>
          <a:bodyPr/>
          <a:lstStyle/>
          <a:p>
            <a:pPr eaLnBrk="1" hangingPunct="1"/>
            <a:r>
              <a:rPr lang="en-US">
                <a:solidFill>
                  <a:srgbClr val="FF0000"/>
                </a:solidFill>
                <a:latin typeface="Georgia" charset="0"/>
              </a:rPr>
              <a:t>So, what is an avalanche?</a:t>
            </a:r>
            <a:endParaRPr lang="en-US">
              <a:solidFill>
                <a:srgbClr val="FF0000"/>
              </a:solidFill>
              <a:latin typeface="Calibri" charset="0"/>
            </a:endParaRPr>
          </a:p>
        </p:txBody>
      </p:sp>
      <p:sp>
        <p:nvSpPr>
          <p:cNvPr id="25602" name="Rectangle 3"/>
          <p:cNvSpPr>
            <a:spLocks noGrp="1" noChangeArrowheads="1"/>
          </p:cNvSpPr>
          <p:nvPr>
            <p:ph type="body" sz="half" idx="2"/>
          </p:nvPr>
        </p:nvSpPr>
        <p:spPr>
          <a:xfrm>
            <a:off x="685800" y="5181600"/>
            <a:ext cx="7772400" cy="1676400"/>
          </a:xfrm>
        </p:spPr>
        <p:txBody>
          <a:bodyPr/>
          <a:lstStyle/>
          <a:p>
            <a:pPr eaLnBrk="1" hangingPunct="1">
              <a:lnSpc>
                <a:spcPct val="90000"/>
              </a:lnSpc>
              <a:buFont typeface="Wingdings" charset="0"/>
              <a:buNone/>
            </a:pPr>
            <a:r>
              <a:rPr lang="en-US" sz="2800" b="1">
                <a:latin typeface="Georgia" charset="0"/>
              </a:rPr>
              <a:t>Avalanche:</a:t>
            </a:r>
            <a:r>
              <a:rPr lang="en-US" sz="2800">
                <a:latin typeface="Georgia" charset="0"/>
              </a:rPr>
              <a:t>  A mass of snow sliding, tumbling, or flowing down an inclined surface in response to gravity.</a:t>
            </a:r>
            <a:endParaRPr lang="en-US" sz="2800">
              <a:latin typeface="Verdana" charset="0"/>
            </a:endParaRPr>
          </a:p>
        </p:txBody>
      </p:sp>
      <p:pic>
        <p:nvPicPr>
          <p:cNvPr id="25603" name="Picture 5" descr="header_pic_avalanch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90600" y="1600200"/>
            <a:ext cx="7010400" cy="3267075"/>
          </a:xfrm>
        </p:spPr>
      </p:pic>
      <p:sp>
        <p:nvSpPr>
          <p:cNvPr id="25604" name="Text Box 6"/>
          <p:cNvSpPr txBox="1">
            <a:spLocks noChangeArrowheads="1"/>
          </p:cNvSpPr>
          <p:nvPr/>
        </p:nvSpPr>
        <p:spPr bwMode="auto">
          <a:xfrm>
            <a:off x="4038600" y="304800"/>
            <a:ext cx="1219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latin typeface="Georgia" charset="0"/>
              </a:rPr>
              <a:t> </a:t>
            </a:r>
            <a:endParaRPr lang="en-US" sz="1800">
              <a:latin typeface="Calibri"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7" name="Rectangle 2"/>
          <p:cNvSpPr>
            <a:spLocks noGrp="1" noChangeArrowheads="1"/>
          </p:cNvSpPr>
          <p:nvPr>
            <p:ph type="ctrTitle"/>
          </p:nvPr>
        </p:nvSpPr>
        <p:spPr>
          <a:xfrm>
            <a:off x="685800" y="914400"/>
            <a:ext cx="7772400" cy="3124200"/>
          </a:xfrm>
        </p:spPr>
        <p:txBody>
          <a:bodyPr/>
          <a:lstStyle/>
          <a:p>
            <a:pPr eaLnBrk="1" hangingPunct="1"/>
            <a:r>
              <a:rPr lang="en-US">
                <a:latin typeface="Calibri" charset="0"/>
              </a:rPr>
              <a:t>What if you made the wrong assessment….perhaps based on bad information or poor judgment ?</a:t>
            </a:r>
          </a:p>
        </p:txBody>
      </p:sp>
      <p:sp>
        <p:nvSpPr>
          <p:cNvPr id="258051" name="Rectangle 3"/>
          <p:cNvSpPr>
            <a:spLocks noGrp="1" noChangeArrowheads="1"/>
          </p:cNvSpPr>
          <p:nvPr>
            <p:ph type="subTitle" idx="1"/>
          </p:nvPr>
        </p:nvSpPr>
        <p:spPr>
          <a:xfrm>
            <a:off x="1447800" y="4800600"/>
            <a:ext cx="6400800" cy="1066800"/>
          </a:xfrm>
        </p:spPr>
        <p:txBody>
          <a:bodyPr rtlCol="0">
            <a:normAutofit/>
          </a:bodyPr>
          <a:lstStyle/>
          <a:p>
            <a:pPr eaLnBrk="1" fontAlgn="auto" hangingPunct="1">
              <a:spcAft>
                <a:spcPts val="0"/>
              </a:spcAft>
              <a:buFont typeface="Arial" pitchFamily="34" charset="0"/>
              <a:buNone/>
              <a:defRPr/>
            </a:pPr>
            <a:r>
              <a:rPr lang="en-US" dirty="0">
                <a:solidFill>
                  <a:srgbClr val="FF0000"/>
                </a:solidFill>
                <a:ea typeface="+mn-ea"/>
                <a:cs typeface="+mn-cs"/>
              </a:rPr>
              <a:t>What is your insurance policy?</a:t>
            </a:r>
          </a:p>
          <a:p>
            <a:pPr eaLnBrk="1" fontAlgn="auto" hangingPunct="1">
              <a:spcAft>
                <a:spcPts val="0"/>
              </a:spcAft>
              <a:buFont typeface="Arial" pitchFamily="34" charset="0"/>
              <a:buNone/>
              <a:defRPr/>
            </a:pPr>
            <a:endParaRPr lang="en-US" b="1" dirty="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8051">
                                            <p:txEl>
                                              <p:pRg st="0" end="0"/>
                                            </p:txEl>
                                          </p:spTgt>
                                        </p:tgtEl>
                                        <p:attrNameLst>
                                          <p:attrName>style.visibility</p:attrName>
                                        </p:attrNameLst>
                                      </p:cBhvr>
                                      <p:to>
                                        <p:strVal val="visible"/>
                                      </p:to>
                                    </p:set>
                                    <p:anim calcmode="lin" valueType="num">
                                      <p:cBhvr additive="base">
                                        <p:cTn id="7" dur="500" fill="hold"/>
                                        <p:tgtEl>
                                          <p:spTgt spid="2580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805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1"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5" name="Text Box 5"/>
          <p:cNvSpPr txBox="1">
            <a:spLocks noChangeArrowheads="1"/>
          </p:cNvSpPr>
          <p:nvPr/>
        </p:nvSpPr>
        <p:spPr bwMode="auto">
          <a:xfrm>
            <a:off x="457200" y="304800"/>
            <a:ext cx="7848600" cy="1169988"/>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800" b="1" dirty="0" smtClean="0">
                <a:solidFill>
                  <a:srgbClr val="FF0000"/>
                </a:solidFill>
                <a:effectLst>
                  <a:outerShdw blurRad="38100" dist="38100" dir="2700000" algn="tl">
                    <a:srgbClr val="FFFFFF"/>
                  </a:outerShdw>
                </a:effectLst>
                <a:latin typeface="Times New Roman" charset="0"/>
                <a:cs typeface="Arial" charset="0"/>
              </a:rPr>
              <a:t>CARRY and KNOW HOW TO USE </a:t>
            </a:r>
          </a:p>
          <a:p>
            <a:pPr algn="ctr" eaLnBrk="1" hangingPunct="1">
              <a:spcBef>
                <a:spcPct val="50000"/>
              </a:spcBef>
              <a:defRPr/>
            </a:pPr>
            <a:r>
              <a:rPr lang="en-US" sz="2800" b="1" dirty="0" smtClean="0">
                <a:solidFill>
                  <a:srgbClr val="FF0000"/>
                </a:solidFill>
                <a:effectLst>
                  <a:outerShdw blurRad="38100" dist="38100" dir="2700000" algn="tl">
                    <a:srgbClr val="FFFFFF"/>
                  </a:outerShdw>
                </a:effectLst>
                <a:latin typeface="Times New Roman" charset="0"/>
                <a:cs typeface="Arial" charset="0"/>
              </a:rPr>
              <a:t>RESCUE GEAR!!</a:t>
            </a:r>
          </a:p>
        </p:txBody>
      </p:sp>
      <p:sp>
        <p:nvSpPr>
          <p:cNvPr id="414726" name="Text Box 6"/>
          <p:cNvSpPr txBox="1">
            <a:spLocks noChangeArrowheads="1"/>
          </p:cNvSpPr>
          <p:nvPr/>
        </p:nvSpPr>
        <p:spPr bwMode="auto">
          <a:xfrm>
            <a:off x="533400" y="5943600"/>
            <a:ext cx="8077200" cy="830263"/>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sz="2400" b="1" dirty="0" smtClean="0">
                <a:solidFill>
                  <a:srgbClr val="FFFF00"/>
                </a:solidFill>
                <a:effectLst>
                  <a:outerShdw blurRad="38100" dist="38100" dir="2700000" algn="tl">
                    <a:srgbClr val="FFFFFF"/>
                  </a:outerShdw>
                </a:effectLst>
                <a:latin typeface="Times New Roman" charset="0"/>
                <a:cs typeface="Arial" charset="0"/>
              </a:rPr>
              <a:t>OR EVEN MORE IMPORTANT…make sure your PARTNER has rescue gear!</a:t>
            </a:r>
          </a:p>
        </p:txBody>
      </p:sp>
      <p:pic>
        <p:nvPicPr>
          <p:cNvPr id="97282" name="Picture 2" descr="Image result for beacon probe and shov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75" y="1474788"/>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4726"/>
                                        </p:tgtEl>
                                        <p:attrNameLst>
                                          <p:attrName>style.visibility</p:attrName>
                                        </p:attrNameLst>
                                      </p:cBhvr>
                                      <p:to>
                                        <p:strVal val="visible"/>
                                      </p:to>
                                    </p:set>
                                    <p:anim calcmode="lin" valueType="num">
                                      <p:cBhvr additive="base">
                                        <p:cTn id="7" dur="500" fill="hold"/>
                                        <p:tgtEl>
                                          <p:spTgt spid="414726"/>
                                        </p:tgtEl>
                                        <p:attrNameLst>
                                          <p:attrName>ppt_x</p:attrName>
                                        </p:attrNameLst>
                                      </p:cBhvr>
                                      <p:tavLst>
                                        <p:tav tm="0">
                                          <p:val>
                                            <p:strVal val="0-#ppt_w/2"/>
                                          </p:val>
                                        </p:tav>
                                        <p:tav tm="100000">
                                          <p:val>
                                            <p:strVal val="#ppt_x"/>
                                          </p:val>
                                        </p:tav>
                                      </p:tavLst>
                                    </p:anim>
                                    <p:anim calcmode="lin" valueType="num">
                                      <p:cBhvr additive="base">
                                        <p:cTn id="8" dur="500" fill="hold"/>
                                        <p:tgtEl>
                                          <p:spTgt spid="4147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6"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1219200"/>
          </a:xfrm>
        </p:spPr>
        <p:txBody>
          <a:bodyPr/>
          <a:lstStyle/>
          <a:p>
            <a:r>
              <a:rPr lang="en-US">
                <a:solidFill>
                  <a:srgbClr val="FF0000"/>
                </a:solidFill>
                <a:latin typeface="Calibri" charset="0"/>
              </a:rPr>
              <a:t>Safe Travel Avoids Rescue</a:t>
            </a:r>
          </a:p>
        </p:txBody>
      </p:sp>
      <p:sp>
        <p:nvSpPr>
          <p:cNvPr id="3" name="Subtitle 2"/>
          <p:cNvSpPr>
            <a:spLocks noGrp="1"/>
          </p:cNvSpPr>
          <p:nvPr>
            <p:ph type="subTitle" idx="1"/>
          </p:nvPr>
        </p:nvSpPr>
        <p:spPr>
          <a:xfrm>
            <a:off x="1143000" y="1219200"/>
            <a:ext cx="7162800" cy="5638800"/>
          </a:xfrm>
        </p:spPr>
        <p:txBody>
          <a:bodyPr/>
          <a:lstStyle/>
          <a:p>
            <a:r>
              <a:rPr lang="en-US">
                <a:solidFill>
                  <a:srgbClr val="FF0000"/>
                </a:solidFill>
                <a:latin typeface="Calibri" charset="0"/>
              </a:rPr>
              <a:t>Travel Principles</a:t>
            </a:r>
          </a:p>
          <a:p>
            <a:pPr algn="l">
              <a:buFont typeface="Arial" charset="0"/>
              <a:buChar char="•"/>
            </a:pPr>
            <a:r>
              <a:rPr lang="en-US">
                <a:solidFill>
                  <a:srgbClr val="FFFFFF"/>
                </a:solidFill>
                <a:latin typeface="Calibri" charset="0"/>
              </a:rPr>
              <a:t> </a:t>
            </a:r>
            <a:r>
              <a:rPr lang="en-US" sz="2800">
                <a:solidFill>
                  <a:srgbClr val="FFFFFF"/>
                </a:solidFill>
                <a:latin typeface="Calibri" charset="0"/>
              </a:rPr>
              <a:t>One at a time</a:t>
            </a:r>
          </a:p>
          <a:p>
            <a:pPr algn="l">
              <a:buFont typeface="Arial" charset="0"/>
              <a:buChar char="•"/>
            </a:pPr>
            <a:r>
              <a:rPr lang="en-US" sz="2800">
                <a:solidFill>
                  <a:srgbClr val="FFFFFF"/>
                </a:solidFill>
                <a:latin typeface="Calibri" charset="0"/>
              </a:rPr>
              <a:t> Safe zone to safe zone</a:t>
            </a:r>
          </a:p>
          <a:p>
            <a:pPr algn="l">
              <a:buFont typeface="Arial" charset="0"/>
              <a:buChar char="•"/>
            </a:pPr>
            <a:r>
              <a:rPr lang="en-US" sz="2800">
                <a:solidFill>
                  <a:srgbClr val="FFFFFF"/>
                </a:solidFill>
                <a:latin typeface="Calibri" charset="0"/>
              </a:rPr>
              <a:t> Communicate and keep an eye on each other</a:t>
            </a:r>
          </a:p>
          <a:p>
            <a:pPr algn="l">
              <a:buFont typeface="Arial" charset="0"/>
              <a:buChar char="•"/>
            </a:pPr>
            <a:r>
              <a:rPr lang="en-US" sz="2800">
                <a:solidFill>
                  <a:srgbClr val="FFFFFF"/>
                </a:solidFill>
                <a:latin typeface="Calibri" charset="0"/>
              </a:rPr>
              <a:t> Using terrain to your advantage</a:t>
            </a:r>
          </a:p>
          <a:p>
            <a:r>
              <a:rPr lang="en-US" sz="2800">
                <a:solidFill>
                  <a:srgbClr val="FF0000"/>
                </a:solidFill>
                <a:latin typeface="Calibri" charset="0"/>
              </a:rPr>
              <a:t>Rescue</a:t>
            </a:r>
          </a:p>
          <a:p>
            <a:pPr algn="l">
              <a:buFont typeface="Arial" charset="0"/>
              <a:buChar char="•"/>
            </a:pPr>
            <a:r>
              <a:rPr lang="en-US" sz="2800">
                <a:solidFill>
                  <a:srgbClr val="FFFFFF"/>
                </a:solidFill>
                <a:latin typeface="Calibri" charset="0"/>
              </a:rPr>
              <a:t>  You are your party</a:t>
            </a:r>
            <a:r>
              <a:rPr lang="ja-JP" altLang="en-US" sz="2800">
                <a:solidFill>
                  <a:srgbClr val="FFFFFF"/>
                </a:solidFill>
                <a:latin typeface="Calibri" charset="0"/>
              </a:rPr>
              <a:t>’</a:t>
            </a:r>
            <a:r>
              <a:rPr lang="en-US" altLang="ja-JP" sz="2800">
                <a:solidFill>
                  <a:srgbClr val="FFFFFF"/>
                </a:solidFill>
                <a:latin typeface="Calibri" charset="0"/>
              </a:rPr>
              <a:t>s primary rescue resource</a:t>
            </a:r>
          </a:p>
          <a:p>
            <a:pPr algn="l">
              <a:buFont typeface="Arial" charset="0"/>
              <a:buChar char="•"/>
            </a:pPr>
            <a:r>
              <a:rPr lang="en-US" sz="2800">
                <a:solidFill>
                  <a:srgbClr val="FFFFFF"/>
                </a:solidFill>
                <a:latin typeface="Calibri" charset="0"/>
              </a:rPr>
              <a:t>  Go fast by going slow (stay calm and focused)</a:t>
            </a:r>
          </a:p>
          <a:p>
            <a:pPr algn="l">
              <a:buFont typeface="Arial" charset="0"/>
              <a:buChar char="•"/>
            </a:pPr>
            <a:r>
              <a:rPr lang="en-US" sz="2800">
                <a:solidFill>
                  <a:srgbClr val="FFFFFF"/>
                </a:solidFill>
                <a:latin typeface="Calibri" charset="0"/>
              </a:rPr>
              <a:t> Victim response – fight to stay on top, and clear an air space</a:t>
            </a:r>
          </a:p>
          <a:p>
            <a:pPr algn="l">
              <a:buFont typeface="Arial" charset="0"/>
              <a:buChar char="•"/>
            </a:pPr>
            <a:endParaRPr lang="en-US">
              <a:solidFill>
                <a:srgbClr val="FFFFFF"/>
              </a:solidFill>
              <a:latin typeface="Calibri"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2000"/>
                                        <p:tgtEl>
                                          <p:spTgt spid="3">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ChangeArrowheads="1"/>
          </p:cNvSpPr>
          <p:nvPr/>
        </p:nvSpPr>
        <p:spPr bwMode="auto">
          <a:xfrm>
            <a:off x="685800" y="1524000"/>
            <a:ext cx="8077200" cy="358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ja-JP" altLang="en-US" sz="3600" i="1">
                <a:solidFill>
                  <a:schemeClr val="tx2"/>
                </a:solidFill>
                <a:latin typeface="Calibri" charset="0"/>
              </a:rPr>
              <a:t>“</a:t>
            </a:r>
            <a:r>
              <a:rPr lang="en-US" altLang="ja-JP" sz="3600" i="1">
                <a:solidFill>
                  <a:schemeClr val="tx2"/>
                </a:solidFill>
                <a:latin typeface="Calibri" charset="0"/>
              </a:rPr>
              <a:t>Climb  and </a:t>
            </a:r>
            <a:r>
              <a:rPr lang="en-US" altLang="ja-JP" sz="3600">
                <a:solidFill>
                  <a:schemeClr val="tx2"/>
                </a:solidFill>
                <a:latin typeface="Calibri" charset="0"/>
              </a:rPr>
              <a:t>ski</a:t>
            </a:r>
            <a:r>
              <a:rPr lang="en-US" altLang="ja-JP" sz="3600" i="1">
                <a:solidFill>
                  <a:schemeClr val="tx2"/>
                </a:solidFill>
                <a:latin typeface="Calibri" charset="0"/>
              </a:rPr>
              <a:t> if you will but remember that courage and strength are naught without prudence, and that a momentary negligence may destroy the happiness of a lifetime.  Do nothing in haste, look well to each step; and from the beginning think what might be the end</a:t>
            </a:r>
            <a:r>
              <a:rPr lang="ja-JP" altLang="en-US" sz="3600" i="1">
                <a:solidFill>
                  <a:schemeClr val="tx2"/>
                </a:solidFill>
                <a:latin typeface="Calibri" charset="0"/>
              </a:rPr>
              <a:t>”</a:t>
            </a:r>
            <a:endParaRPr lang="en-US" sz="3600" i="1">
              <a:solidFill>
                <a:schemeClr val="tx2"/>
              </a:solidFill>
              <a:latin typeface="Calibri" charset="0"/>
            </a:endParaRPr>
          </a:p>
        </p:txBody>
      </p:sp>
      <p:sp>
        <p:nvSpPr>
          <p:cNvPr id="126978" name="Rectangle 3"/>
          <p:cNvSpPr>
            <a:spLocks noChangeArrowheads="1"/>
          </p:cNvSpPr>
          <p:nvPr/>
        </p:nvSpPr>
        <p:spPr bwMode="auto">
          <a:xfrm>
            <a:off x="4191000" y="5791200"/>
            <a:ext cx="49530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3200">
                <a:latin typeface="Calibri" charset="0"/>
              </a:rPr>
              <a:t>Whymper (1871) </a:t>
            </a: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6225" y="2819400"/>
            <a:ext cx="8639175" cy="3886200"/>
          </a:xfrm>
        </p:spPr>
        <p:txBody>
          <a:bodyPr>
            <a:normAutofit lnSpcReduction="10000"/>
          </a:bodyPr>
          <a:lstStyle/>
          <a:p>
            <a:pPr algn="l">
              <a:defRPr/>
            </a:pPr>
            <a:endParaRPr lang="en-US" dirty="0" smtClean="0">
              <a:solidFill>
                <a:srgbClr val="FF0000"/>
              </a:solidFill>
              <a:ea typeface="+mn-ea"/>
              <a:cs typeface="+mn-cs"/>
            </a:endParaRPr>
          </a:p>
          <a:p>
            <a:pPr algn="l">
              <a:defRPr/>
            </a:pPr>
            <a:r>
              <a:rPr lang="en-US" dirty="0" smtClean="0">
                <a:ea typeface="+mn-ea"/>
                <a:cs typeface="+mn-cs"/>
              </a:rPr>
              <a:t>Visit </a:t>
            </a:r>
            <a:r>
              <a:rPr lang="en-US" dirty="0" smtClean="0">
                <a:ea typeface="+mn-ea"/>
                <a:cs typeface="+mn-cs"/>
              </a:rPr>
              <a:t>and support KPAC   </a:t>
            </a:r>
            <a:r>
              <a:rPr lang="en-US" dirty="0" smtClean="0">
                <a:solidFill>
                  <a:srgbClr val="FFC000"/>
                </a:solidFill>
                <a:ea typeface="+mn-ea"/>
                <a:cs typeface="+mn-cs"/>
                <a:hlinkClick r:id="rId2"/>
              </a:rPr>
              <a:t>www.kachinapeaks.org</a:t>
            </a:r>
            <a:r>
              <a:rPr lang="en-US" dirty="0" smtClean="0">
                <a:solidFill>
                  <a:srgbClr val="FFC000"/>
                </a:solidFill>
                <a:ea typeface="+mn-ea"/>
                <a:cs typeface="+mn-cs"/>
              </a:rPr>
              <a:t/>
            </a:r>
            <a:br>
              <a:rPr lang="en-US" dirty="0" smtClean="0">
                <a:solidFill>
                  <a:srgbClr val="FFC000"/>
                </a:solidFill>
                <a:ea typeface="+mn-ea"/>
                <a:cs typeface="+mn-cs"/>
              </a:rPr>
            </a:br>
            <a:endParaRPr lang="en-US" dirty="0">
              <a:solidFill>
                <a:schemeClr val="tx1"/>
              </a:solidFill>
              <a:ea typeface="+mn-ea"/>
              <a:cs typeface="+mn-cs"/>
            </a:endParaRPr>
          </a:p>
          <a:p>
            <a:pPr algn="l">
              <a:buFont typeface="Arial" pitchFamily="34" charset="0"/>
              <a:buChar char="•"/>
              <a:defRPr/>
            </a:pPr>
            <a:r>
              <a:rPr lang="en-US" dirty="0">
                <a:solidFill>
                  <a:schemeClr val="tx1"/>
                </a:solidFill>
                <a:ea typeface="+mn-ea"/>
                <a:cs typeface="+mn-cs"/>
              </a:rPr>
              <a:t> </a:t>
            </a:r>
            <a:r>
              <a:rPr lang="en-US" dirty="0">
                <a:solidFill>
                  <a:schemeClr val="tx1"/>
                </a:solidFill>
              </a:rPr>
              <a:t>Advanced avalanche courses </a:t>
            </a:r>
            <a:r>
              <a:rPr lang="en-US" dirty="0" smtClean="0">
                <a:solidFill>
                  <a:schemeClr val="tx1"/>
                </a:solidFill>
              </a:rPr>
              <a:t>available</a:t>
            </a:r>
          </a:p>
          <a:p>
            <a:pPr algn="l">
              <a:buFont typeface="Arial" pitchFamily="34" charset="0"/>
              <a:buChar char="•"/>
              <a:defRPr/>
            </a:pPr>
            <a:r>
              <a:rPr lang="en-US" dirty="0">
                <a:solidFill>
                  <a:schemeClr val="tx1"/>
                </a:solidFill>
                <a:ea typeface="+mn-ea"/>
                <a:cs typeface="+mn-cs"/>
              </a:rPr>
              <a:t> </a:t>
            </a:r>
            <a:r>
              <a:rPr lang="en-US" dirty="0" smtClean="0">
                <a:solidFill>
                  <a:schemeClr val="tx1"/>
                </a:solidFill>
                <a:ea typeface="+mn-ea"/>
                <a:cs typeface="+mn-cs"/>
              </a:rPr>
              <a:t>Sign </a:t>
            </a:r>
            <a:r>
              <a:rPr lang="en-US" dirty="0" smtClean="0">
                <a:solidFill>
                  <a:schemeClr val="tx1"/>
                </a:solidFill>
                <a:ea typeface="+mn-ea"/>
                <a:cs typeface="+mn-cs"/>
              </a:rPr>
              <a:t>up for </a:t>
            </a:r>
            <a:r>
              <a:rPr lang="en-US" dirty="0">
                <a:solidFill>
                  <a:schemeClr val="tx1"/>
                </a:solidFill>
                <a:ea typeface="+mn-ea"/>
                <a:cs typeface="+mn-cs"/>
              </a:rPr>
              <a:t>w</a:t>
            </a:r>
            <a:r>
              <a:rPr lang="en-US" dirty="0" smtClean="0">
                <a:solidFill>
                  <a:schemeClr val="tx1"/>
                </a:solidFill>
                <a:ea typeface="+mn-ea"/>
                <a:cs typeface="+mn-cs"/>
              </a:rPr>
              <a:t>eekly snowpack </a:t>
            </a:r>
            <a:r>
              <a:rPr lang="en-US" dirty="0" smtClean="0">
                <a:solidFill>
                  <a:schemeClr val="tx1"/>
                </a:solidFill>
                <a:ea typeface="+mn-ea"/>
                <a:cs typeface="+mn-cs"/>
              </a:rPr>
              <a:t>summaries </a:t>
            </a:r>
            <a:r>
              <a:rPr lang="en-US" dirty="0" smtClean="0">
                <a:solidFill>
                  <a:schemeClr val="tx1"/>
                </a:solidFill>
                <a:ea typeface="+mn-ea"/>
                <a:cs typeface="+mn-cs"/>
              </a:rPr>
              <a:t>sent </a:t>
            </a:r>
            <a:r>
              <a:rPr lang="en-US" dirty="0" smtClean="0">
                <a:solidFill>
                  <a:schemeClr val="tx1"/>
                </a:solidFill>
                <a:ea typeface="+mn-ea"/>
                <a:cs typeface="+mn-cs"/>
              </a:rPr>
              <a:t>directly </a:t>
            </a:r>
            <a:r>
              <a:rPr lang="en-US" dirty="0" smtClean="0">
                <a:solidFill>
                  <a:schemeClr val="tx1"/>
                </a:solidFill>
                <a:ea typeface="+mn-ea"/>
                <a:cs typeface="+mn-cs"/>
              </a:rPr>
              <a:t>to you phone or email</a:t>
            </a:r>
          </a:p>
          <a:p>
            <a:pPr algn="l">
              <a:buFont typeface="Arial" pitchFamily="34" charset="0"/>
              <a:buChar char="•"/>
              <a:defRPr/>
            </a:pPr>
            <a:r>
              <a:rPr lang="en-US" dirty="0" smtClean="0">
                <a:solidFill>
                  <a:schemeClr val="tx1"/>
                </a:solidFill>
                <a:ea typeface="+mn-ea"/>
                <a:cs typeface="+mn-cs"/>
              </a:rPr>
              <a:t> Participation with fundraisers and events</a:t>
            </a:r>
          </a:p>
          <a:p>
            <a:pPr algn="l">
              <a:defRPr/>
            </a:pPr>
            <a:endParaRPr lang="en-US" dirty="0">
              <a:ea typeface="+mn-ea"/>
              <a:cs typeface="+mn-cs"/>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19400" y="152400"/>
            <a:ext cx="2933700" cy="2933700"/>
          </a:xfrm>
          <a:prstGeom prst="rect">
            <a:avLst/>
          </a:prstGeom>
        </p:spPr>
      </p:pic>
    </p:spTree>
  </p:cSld>
  <p:clrMapOvr>
    <a:masterClrMapping/>
  </p:clrMapOvr>
  <p:transition>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 descr="alexonridge"/>
          <p:cNvPicPr>
            <a:picLocks noChangeAspect="1" noChangeArrowheads="1"/>
          </p:cNvPicPr>
          <p:nvPr/>
        </p:nvPicPr>
        <p:blipFill>
          <a:blip r:embed="rId3" cstate="email">
            <a:extLst>
              <a:ext uri="{28A0092B-C50C-407E-A947-70E740481C1C}">
                <a14:useLocalDpi xmlns:a14="http://schemas.microsoft.com/office/drawing/2010/main" val="0"/>
              </a:ext>
            </a:extLst>
          </a:blip>
          <a:srcRect l="941"/>
          <a:stretch>
            <a:fillRect/>
          </a:stretch>
        </p:blipFill>
        <p:spPr bwMode="auto">
          <a:xfrm>
            <a:off x="534988" y="990600"/>
            <a:ext cx="8177212" cy="516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5267" name="Text Box 3"/>
          <p:cNvSpPr txBox="1">
            <a:spLocks noChangeArrowheads="1"/>
          </p:cNvSpPr>
          <p:nvPr/>
        </p:nvSpPr>
        <p:spPr bwMode="auto">
          <a:xfrm>
            <a:off x="1050925" y="1336675"/>
            <a:ext cx="21129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latin typeface="Times New Roman" charset="0"/>
              </a:rPr>
              <a:t>Choose</a:t>
            </a:r>
            <a:r>
              <a:rPr lang="en-US">
                <a:solidFill>
                  <a:schemeClr val="bg1"/>
                </a:solidFill>
                <a:latin typeface="Times New Roman" charset="0"/>
              </a:rPr>
              <a:t>  </a:t>
            </a:r>
            <a:r>
              <a:rPr lang="en-US">
                <a:solidFill>
                  <a:srgbClr val="000000"/>
                </a:solidFill>
                <a:latin typeface="Times New Roman" charset="0"/>
              </a:rPr>
              <a:t>Wisely</a:t>
            </a:r>
          </a:p>
        </p:txBody>
      </p:sp>
      <p:sp>
        <p:nvSpPr>
          <p:cNvPr id="395268" name="Text Box 4"/>
          <p:cNvSpPr txBox="1">
            <a:spLocks noChangeArrowheads="1"/>
          </p:cNvSpPr>
          <p:nvPr/>
        </p:nvSpPr>
        <p:spPr bwMode="auto">
          <a:xfrm>
            <a:off x="3810000" y="1676400"/>
            <a:ext cx="14795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latin typeface="Times New Roman" charset="0"/>
              </a:rPr>
              <a:t>Have</a:t>
            </a:r>
            <a:r>
              <a:rPr lang="en-US">
                <a:solidFill>
                  <a:schemeClr val="bg1"/>
                </a:solidFill>
                <a:latin typeface="Times New Roman" charset="0"/>
              </a:rPr>
              <a:t> </a:t>
            </a:r>
            <a:r>
              <a:rPr lang="en-US">
                <a:solidFill>
                  <a:srgbClr val="000000"/>
                </a:solidFill>
                <a:latin typeface="Times New Roman" charset="0"/>
              </a:rPr>
              <a:t>Fun</a:t>
            </a:r>
            <a:r>
              <a:rPr lang="en-US">
                <a:solidFill>
                  <a:schemeClr val="bg1"/>
                </a:solidFill>
                <a:latin typeface="Times New Roman" charset="0"/>
              </a:rPr>
              <a:t>!</a:t>
            </a:r>
          </a:p>
        </p:txBody>
      </p:sp>
      <p:sp>
        <p:nvSpPr>
          <p:cNvPr id="129028" name="Text Box 5"/>
          <p:cNvSpPr txBox="1">
            <a:spLocks noChangeArrowheads="1"/>
          </p:cNvSpPr>
          <p:nvPr/>
        </p:nvSpPr>
        <p:spPr bwMode="auto">
          <a:xfrm>
            <a:off x="6248400" y="2362200"/>
            <a:ext cx="18637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chemeClr val="bg1"/>
                </a:solidFill>
                <a:latin typeface="Calibri" charset="0"/>
              </a:rPr>
              <a:t>Be prepared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5267"/>
                                        </p:tgtEl>
                                        <p:attrNameLst>
                                          <p:attrName>style.visibility</p:attrName>
                                        </p:attrNameLst>
                                      </p:cBhvr>
                                      <p:to>
                                        <p:strVal val="visible"/>
                                      </p:to>
                                    </p:set>
                                    <p:anim calcmode="lin" valueType="num">
                                      <p:cBhvr additive="base">
                                        <p:cTn id="7" dur="500" fill="hold"/>
                                        <p:tgtEl>
                                          <p:spTgt spid="395267"/>
                                        </p:tgtEl>
                                        <p:attrNameLst>
                                          <p:attrName>ppt_x</p:attrName>
                                        </p:attrNameLst>
                                      </p:cBhvr>
                                      <p:tavLst>
                                        <p:tav tm="0">
                                          <p:val>
                                            <p:strVal val="0-#ppt_w/2"/>
                                          </p:val>
                                        </p:tav>
                                        <p:tav tm="100000">
                                          <p:val>
                                            <p:strVal val="#ppt_x"/>
                                          </p:val>
                                        </p:tav>
                                      </p:tavLst>
                                    </p:anim>
                                    <p:anim calcmode="lin" valueType="num">
                                      <p:cBhvr additive="base">
                                        <p:cTn id="8" dur="500" fill="hold"/>
                                        <p:tgtEl>
                                          <p:spTgt spid="3952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5268"/>
                                        </p:tgtEl>
                                        <p:attrNameLst>
                                          <p:attrName>style.visibility</p:attrName>
                                        </p:attrNameLst>
                                      </p:cBhvr>
                                      <p:to>
                                        <p:strVal val="visible"/>
                                      </p:to>
                                    </p:set>
                                    <p:anim calcmode="lin" valueType="num">
                                      <p:cBhvr additive="base">
                                        <p:cTn id="13" dur="500" fill="hold"/>
                                        <p:tgtEl>
                                          <p:spTgt spid="395268"/>
                                        </p:tgtEl>
                                        <p:attrNameLst>
                                          <p:attrName>ppt_x</p:attrName>
                                        </p:attrNameLst>
                                      </p:cBhvr>
                                      <p:tavLst>
                                        <p:tav tm="0">
                                          <p:val>
                                            <p:strVal val="0-#ppt_w/2"/>
                                          </p:val>
                                        </p:tav>
                                        <p:tav tm="100000">
                                          <p:val>
                                            <p:strVal val="#ppt_x"/>
                                          </p:val>
                                        </p:tav>
                                      </p:tavLst>
                                    </p:anim>
                                    <p:anim calcmode="lin" valueType="num">
                                      <p:cBhvr additive="base">
                                        <p:cTn id="14" dur="500" fill="hold"/>
                                        <p:tgtEl>
                                          <p:spTgt spid="3952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7" grpId="0" autoUpdateAnimBg="0"/>
      <p:bldP spid="39526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sz="3200">
                <a:latin typeface="Georgia" charset="0"/>
              </a:rPr>
              <a:t>There are a variety of avalanche types…</a:t>
            </a:r>
            <a:endParaRPr lang="en-US" sz="3200">
              <a:latin typeface="Calibri" charset="0"/>
            </a:endParaRPr>
          </a:p>
        </p:txBody>
      </p:sp>
      <p:sp>
        <p:nvSpPr>
          <p:cNvPr id="27650" name="Rectangle 4"/>
          <p:cNvSpPr>
            <a:spLocks noGrp="1" noChangeArrowheads="1"/>
          </p:cNvSpPr>
          <p:nvPr>
            <p:ph type="body" sz="half" idx="2"/>
          </p:nvPr>
        </p:nvSpPr>
        <p:spPr>
          <a:xfrm>
            <a:off x="0" y="2209800"/>
            <a:ext cx="4572000" cy="3810000"/>
          </a:xfrm>
        </p:spPr>
        <p:txBody>
          <a:bodyPr/>
          <a:lstStyle/>
          <a:p>
            <a:pPr lvl="1" eaLnBrk="1" hangingPunct="1">
              <a:lnSpc>
                <a:spcPct val="90000"/>
              </a:lnSpc>
              <a:buFont typeface="Arial" charset="0"/>
              <a:buNone/>
            </a:pPr>
            <a:endParaRPr lang="en-US" sz="2000">
              <a:latin typeface="Georgia" charset="0"/>
            </a:endParaRPr>
          </a:p>
          <a:p>
            <a:pPr eaLnBrk="1" hangingPunct="1">
              <a:lnSpc>
                <a:spcPct val="90000"/>
              </a:lnSpc>
            </a:pPr>
            <a:r>
              <a:rPr lang="en-US" sz="2400">
                <a:latin typeface="Georgia" charset="0"/>
              </a:rPr>
              <a:t>Loose Snow </a:t>
            </a:r>
          </a:p>
          <a:p>
            <a:pPr eaLnBrk="1" hangingPunct="1">
              <a:lnSpc>
                <a:spcPct val="90000"/>
              </a:lnSpc>
              <a:buFont typeface="Arial" charset="0"/>
              <a:buNone/>
            </a:pPr>
            <a:r>
              <a:rPr lang="en-US" sz="2400">
                <a:latin typeface="Georgia" charset="0"/>
              </a:rPr>
              <a:t>	Avalanches</a:t>
            </a:r>
          </a:p>
          <a:p>
            <a:pPr lvl="1" eaLnBrk="1" hangingPunct="1">
              <a:lnSpc>
                <a:spcPct val="90000"/>
              </a:lnSpc>
              <a:buFont typeface="Arial" charset="0"/>
              <a:buNone/>
            </a:pPr>
            <a:endParaRPr lang="en-US" sz="2000">
              <a:latin typeface="Georgia" charset="0"/>
            </a:endParaRPr>
          </a:p>
          <a:p>
            <a:pPr eaLnBrk="1" hangingPunct="1">
              <a:lnSpc>
                <a:spcPct val="90000"/>
              </a:lnSpc>
            </a:pPr>
            <a:r>
              <a:rPr lang="en-US" sz="2400">
                <a:latin typeface="Georgia" charset="0"/>
              </a:rPr>
              <a:t>Glacial Ice </a:t>
            </a:r>
          </a:p>
          <a:p>
            <a:pPr eaLnBrk="1" hangingPunct="1">
              <a:lnSpc>
                <a:spcPct val="90000"/>
              </a:lnSpc>
              <a:buFont typeface="Arial" charset="0"/>
              <a:buNone/>
            </a:pPr>
            <a:r>
              <a:rPr lang="en-US" sz="2400">
                <a:latin typeface="Georgia" charset="0"/>
              </a:rPr>
              <a:t>	Avalanches</a:t>
            </a:r>
          </a:p>
          <a:p>
            <a:pPr eaLnBrk="1" hangingPunct="1">
              <a:lnSpc>
                <a:spcPct val="90000"/>
              </a:lnSpc>
            </a:pPr>
            <a:endParaRPr lang="en-US" sz="2400">
              <a:latin typeface="Georgia" charset="0"/>
            </a:endParaRPr>
          </a:p>
          <a:p>
            <a:pPr eaLnBrk="1" hangingPunct="1">
              <a:lnSpc>
                <a:spcPct val="90000"/>
              </a:lnSpc>
            </a:pPr>
            <a:r>
              <a:rPr lang="en-US" sz="2400">
                <a:latin typeface="Georgia" charset="0"/>
              </a:rPr>
              <a:t>Slab Avalanches </a:t>
            </a:r>
            <a:endParaRPr lang="en-US" sz="2000">
              <a:latin typeface="Georgia" charset="0"/>
            </a:endParaRPr>
          </a:p>
          <a:p>
            <a:pPr eaLnBrk="1" hangingPunct="1">
              <a:lnSpc>
                <a:spcPct val="90000"/>
              </a:lnSpc>
            </a:pPr>
            <a:endParaRPr lang="en-US" sz="2400">
              <a:latin typeface="Georgia" charset="0"/>
            </a:endParaRPr>
          </a:p>
          <a:p>
            <a:pPr eaLnBrk="1" hangingPunct="1">
              <a:lnSpc>
                <a:spcPct val="90000"/>
              </a:lnSpc>
            </a:pPr>
            <a:endParaRPr lang="en-US" sz="2400">
              <a:latin typeface="Georgia" charset="0"/>
            </a:endParaRPr>
          </a:p>
          <a:p>
            <a:pPr eaLnBrk="1" hangingPunct="1">
              <a:lnSpc>
                <a:spcPct val="90000"/>
              </a:lnSpc>
            </a:pPr>
            <a:endParaRPr lang="en-US" sz="2400">
              <a:latin typeface="Georgia" charset="0"/>
            </a:endParaRPr>
          </a:p>
        </p:txBody>
      </p:sp>
      <p:pic>
        <p:nvPicPr>
          <p:cNvPr id="27651" name="Picture 7" descr="avalan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209800"/>
            <a:ext cx="5588000" cy="3719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a:solidFill>
                  <a:srgbClr val="FF0000"/>
                </a:solidFill>
                <a:latin typeface="Calibri" charset="0"/>
              </a:rPr>
              <a:t>Parts of a slab avalanche</a:t>
            </a:r>
          </a:p>
        </p:txBody>
      </p:sp>
      <p:sp>
        <p:nvSpPr>
          <p:cNvPr id="29698" name="Rectangle 4"/>
          <p:cNvSpPr>
            <a:spLocks noGrp="1" noChangeArrowheads="1"/>
          </p:cNvSpPr>
          <p:nvPr>
            <p:ph type="body" sz="half" idx="2"/>
          </p:nvPr>
        </p:nvSpPr>
        <p:spPr/>
        <p:txBody>
          <a:bodyPr/>
          <a:lstStyle/>
          <a:p>
            <a:pPr eaLnBrk="1" hangingPunct="1"/>
            <a:r>
              <a:rPr lang="en-US" sz="2400">
                <a:latin typeface="Calibri" charset="0"/>
              </a:rPr>
              <a:t>Slab- relatively harder more cohesive snow that slides</a:t>
            </a:r>
          </a:p>
          <a:p>
            <a:pPr eaLnBrk="1" hangingPunct="1"/>
            <a:r>
              <a:rPr lang="en-US" sz="2400">
                <a:latin typeface="Calibri" charset="0"/>
              </a:rPr>
              <a:t>Weak layer- low density poorly bonded snow, that fractures and causes the slab to slide</a:t>
            </a:r>
          </a:p>
          <a:p>
            <a:pPr eaLnBrk="1" hangingPunct="1"/>
            <a:r>
              <a:rPr lang="en-US" sz="2400">
                <a:latin typeface="Calibri" charset="0"/>
              </a:rPr>
              <a:t>Bed surface- harder, smooth surface than the slab can slide on (can be the ground)</a:t>
            </a:r>
          </a:p>
        </p:txBody>
      </p:sp>
      <p:pic>
        <p:nvPicPr>
          <p:cNvPr id="29699" name="Picture 5" descr="anatomy"/>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85800" y="2054225"/>
            <a:ext cx="3810000" cy="3967163"/>
          </a:xfrm>
        </p:spPr>
      </p:pic>
      <p:sp>
        <p:nvSpPr>
          <p:cNvPr id="29700" name="Text Box 6"/>
          <p:cNvSpPr txBox="1">
            <a:spLocks noChangeArrowheads="1"/>
          </p:cNvSpPr>
          <p:nvPr/>
        </p:nvSpPr>
        <p:spPr bwMode="auto">
          <a:xfrm>
            <a:off x="0" y="6172200"/>
            <a:ext cx="8915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latin typeface="Calibri" charset="0"/>
              </a:rPr>
              <a:t>   </a:t>
            </a:r>
            <a:r>
              <a:rPr lang="en-US" sz="1800" i="1">
                <a:latin typeface="Calibri" charset="0"/>
              </a:rPr>
              <a:t>Strong layers </a:t>
            </a:r>
            <a:r>
              <a:rPr lang="en-US" sz="1800" i="1" u="sng">
                <a:latin typeface="Calibri" charset="0"/>
              </a:rPr>
              <a:t>are</a:t>
            </a:r>
            <a:r>
              <a:rPr lang="en-US" sz="1800" i="1">
                <a:latin typeface="Calibri" charset="0"/>
              </a:rPr>
              <a:t> avalanches, weak layers </a:t>
            </a:r>
            <a:r>
              <a:rPr lang="en-US" sz="1800" i="1" u="sng">
                <a:latin typeface="Calibri" charset="0"/>
              </a:rPr>
              <a:t>cause</a:t>
            </a:r>
            <a:r>
              <a:rPr lang="en-US" sz="1800" i="1">
                <a:latin typeface="Calibri" charset="0"/>
              </a:rPr>
              <a:t> avalanches</a:t>
            </a:r>
            <a:r>
              <a:rPr lang="en-US" sz="1800">
                <a:latin typeface="Calibri" charset="0"/>
              </a:rPr>
              <a:t>.</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1417638"/>
          </a:xfrm>
        </p:spPr>
        <p:txBody>
          <a:bodyPr rtlCol="0">
            <a:normAutofit fontScale="90000"/>
          </a:bodyPr>
          <a:lstStyle/>
          <a:p>
            <a:pPr eaLnBrk="1" fontAlgn="auto" hangingPunct="1">
              <a:spcAft>
                <a:spcPts val="0"/>
              </a:spcAft>
              <a:defRPr/>
            </a:pPr>
            <a:r>
              <a:rPr lang="en-US" dirty="0" smtClean="0">
                <a:ea typeface="+mj-ea"/>
                <a:cs typeface="+mj-cs"/>
              </a:rPr>
              <a:t>Four Ingredients for a Slab Avalanche!</a:t>
            </a:r>
          </a:p>
        </p:txBody>
      </p:sp>
      <p:sp>
        <p:nvSpPr>
          <p:cNvPr id="30722" name="Rectangle 3"/>
          <p:cNvSpPr>
            <a:spLocks noGrp="1" noChangeArrowheads="1"/>
          </p:cNvSpPr>
          <p:nvPr>
            <p:ph type="body" idx="1"/>
          </p:nvPr>
        </p:nvSpPr>
        <p:spPr>
          <a:xfrm>
            <a:off x="533400" y="1981200"/>
            <a:ext cx="7772400" cy="4114800"/>
          </a:xfrm>
        </p:spPr>
        <p:txBody>
          <a:bodyPr/>
          <a:lstStyle/>
          <a:p>
            <a:pPr eaLnBrk="1" hangingPunct="1">
              <a:buFont typeface="Wingdings" charset="0"/>
              <a:buNone/>
            </a:pPr>
            <a:r>
              <a:rPr lang="en-US">
                <a:latin typeface="Calibri" charset="0"/>
              </a:rPr>
              <a:t> 1. </a:t>
            </a:r>
            <a:r>
              <a:rPr lang="en-US">
                <a:solidFill>
                  <a:srgbClr val="FF0000"/>
                </a:solidFill>
                <a:latin typeface="Calibri" charset="0"/>
              </a:rPr>
              <a:t>Slope</a:t>
            </a:r>
            <a:r>
              <a:rPr lang="en-US">
                <a:latin typeface="Calibri" charset="0"/>
              </a:rPr>
              <a:t>			         2</a:t>
            </a:r>
            <a:r>
              <a:rPr lang="en-US">
                <a:solidFill>
                  <a:srgbClr val="FF0000"/>
                </a:solidFill>
                <a:latin typeface="Calibri" charset="0"/>
              </a:rPr>
              <a:t>. Weak</a:t>
            </a:r>
          </a:p>
          <a:p>
            <a:pPr eaLnBrk="1" hangingPunct="1">
              <a:buFont typeface="Wingdings" charset="0"/>
              <a:buNone/>
            </a:pPr>
            <a:r>
              <a:rPr lang="en-US">
                <a:solidFill>
                  <a:srgbClr val="FF0000"/>
                </a:solidFill>
                <a:latin typeface="Calibri" charset="0"/>
              </a:rPr>
              <a:t> 					              layer</a:t>
            </a:r>
          </a:p>
          <a:p>
            <a:pPr eaLnBrk="1" hangingPunct="1"/>
            <a:endParaRPr lang="en-US">
              <a:latin typeface="Calibri" charset="0"/>
            </a:endParaRPr>
          </a:p>
          <a:p>
            <a:pPr eaLnBrk="1" hangingPunct="1"/>
            <a:endParaRPr lang="en-US">
              <a:latin typeface="Calibri" charset="0"/>
            </a:endParaRPr>
          </a:p>
          <a:p>
            <a:pPr eaLnBrk="1" hangingPunct="1"/>
            <a:endParaRPr lang="en-US">
              <a:latin typeface="Calibri" charset="0"/>
            </a:endParaRPr>
          </a:p>
          <a:p>
            <a:pPr eaLnBrk="1" hangingPunct="1">
              <a:buFont typeface="Wingdings" charset="0"/>
              <a:buNone/>
            </a:pPr>
            <a:r>
              <a:rPr lang="en-US">
                <a:latin typeface="Calibri" charset="0"/>
              </a:rPr>
              <a:t>    3. </a:t>
            </a:r>
            <a:r>
              <a:rPr lang="en-US">
                <a:solidFill>
                  <a:srgbClr val="FF0000"/>
                </a:solidFill>
                <a:latin typeface="Calibri" charset="0"/>
              </a:rPr>
              <a:t>Loaded slab</a:t>
            </a:r>
          </a:p>
          <a:p>
            <a:pPr eaLnBrk="1" hangingPunct="1">
              <a:buFont typeface="Wingdings" charset="0"/>
              <a:buNone/>
            </a:pPr>
            <a:r>
              <a:rPr lang="en-US">
                <a:solidFill>
                  <a:srgbClr val="FF0000"/>
                </a:solidFill>
                <a:latin typeface="Calibri" charset="0"/>
              </a:rPr>
              <a:t>		</a:t>
            </a:r>
          </a:p>
        </p:txBody>
      </p:sp>
      <p:pic>
        <p:nvPicPr>
          <p:cNvPr id="30723" name="Picture 4" descr="ak-i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295400"/>
            <a:ext cx="2032000"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24" name="Picture 5" descr="anatomy"/>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05600" y="1295400"/>
            <a:ext cx="2049463"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25" name="Picture 6" descr="ice_man_wideweb__470x31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662363"/>
            <a:ext cx="4738688" cy="3195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935</TotalTime>
  <Words>1706</Words>
  <Application>Microsoft Office PowerPoint</Application>
  <PresentationFormat>On-screen Show (4:3)</PresentationFormat>
  <Paragraphs>243</Paragraphs>
  <Slides>65</Slides>
  <Notes>44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5" baseType="lpstr">
      <vt:lpstr>ＭＳ Ｐゴシック</vt:lpstr>
      <vt:lpstr>Arial</vt:lpstr>
      <vt:lpstr>Arial Black</vt:lpstr>
      <vt:lpstr>Calibri</vt:lpstr>
      <vt:lpstr>Georgia</vt:lpstr>
      <vt:lpstr>Times New Roman</vt:lpstr>
      <vt:lpstr>Verdana</vt:lpstr>
      <vt:lpstr>Wingdings</vt:lpstr>
      <vt:lpstr>Office Theme</vt:lpstr>
      <vt:lpstr>Chart</vt:lpstr>
      <vt:lpstr> </vt:lpstr>
      <vt:lpstr>In Memory of Josh Tourjee  who loved snow, teaching about avalanches and San Francisco  Peaks</vt:lpstr>
      <vt:lpstr>So why is this important to us?</vt:lpstr>
      <vt:lpstr>The Essentials (+3)</vt:lpstr>
      <vt:lpstr>Plus Three</vt:lpstr>
      <vt:lpstr>So, what is an avalanche?</vt:lpstr>
      <vt:lpstr>There are a variety of avalanche types…</vt:lpstr>
      <vt:lpstr>Parts of a slab avalanche</vt:lpstr>
      <vt:lpstr>Four Ingredients for a Slab Avalanche!</vt:lpstr>
      <vt:lpstr>PowerPoint Presentation</vt:lpstr>
      <vt:lpstr> Without winter recreationists there would be few avalanche fatalities </vt:lpstr>
      <vt:lpstr>The Avalanche Triangle</vt:lpstr>
      <vt:lpstr>Terrain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Terrain Traps</vt:lpstr>
      <vt:lpstr>PowerPoint Presentation</vt:lpstr>
      <vt:lpstr>Weather</vt:lpstr>
      <vt:lpstr>Has loading occurred recently? (snow or rain &gt; 1inch SWE,  12”snow in 24 hours, 8” in 12 hours) </vt:lpstr>
      <vt:lpstr>PowerPoint Presentation</vt:lpstr>
      <vt:lpstr>PowerPoint Presentation</vt:lpstr>
      <vt:lpstr>PowerPoint Presentation</vt:lpstr>
      <vt:lpstr>Surface Hoar</vt:lpstr>
      <vt:lpstr>Weak Layer Identification</vt:lpstr>
      <vt:lpstr>Stability Testing – skills taught in Level I courses</vt:lpstr>
      <vt:lpstr> HUMAN FACTOR In Avalanche Accidents</vt:lpstr>
      <vt:lpstr>Decision Making  How do humans make decisions?</vt:lpstr>
      <vt:lpstr> Denial is not just a river in Egypt</vt:lpstr>
      <vt:lpstr>PowerPoint Presentation</vt:lpstr>
      <vt:lpstr>PowerPoint Presentation</vt:lpstr>
      <vt:lpstr>PowerPoint Presentation</vt:lpstr>
      <vt:lpstr>Gaining practical experience is the best teacher but unfortunately …  “When it comes to avalanche education, the final exam may precede the lesson.”  Dale Atkins – CAIC  “Avalanches don’t know that you are an avalanche expert.”  Bruce Tremper -  Utah Forecaster  “It is not what we don’t know that kills us, it is what we know that isn’t actually so.”   Will Rogers      </vt:lpstr>
      <vt:lpstr>Decision making when high levels of uncertainty exist</vt:lpstr>
      <vt:lpstr>Heuristic Traps - FACETS</vt:lpstr>
      <vt:lpstr>PowerPoint Presentation</vt:lpstr>
      <vt:lpstr>Safety by group size</vt:lpstr>
      <vt:lpstr>PowerPoint Presentation</vt:lpstr>
      <vt:lpstr>PowerPoint Presentation</vt:lpstr>
      <vt:lpstr>PowerPoint Presentation</vt:lpstr>
      <vt:lpstr>Pay Attention To OBVIOUS Signs of Unstable snowpack</vt:lpstr>
      <vt:lpstr>PowerPoint Presentation</vt:lpstr>
      <vt:lpstr>Thaw   Instability</vt:lpstr>
      <vt:lpstr>Learn to identify avalanche terrain and particularly major paths</vt:lpstr>
      <vt:lpstr>PowerPoint Presentation</vt:lpstr>
      <vt:lpstr>Avalanche Danger Scale</vt:lpstr>
      <vt:lpstr>What if you made the wrong assessment….perhaps based on bad information or poor judgment ?</vt:lpstr>
      <vt:lpstr>PowerPoint Presentation</vt:lpstr>
      <vt:lpstr>Safe Travel Avoids Rescue</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Lily</dc:creator>
  <cp:lastModifiedBy>troymarino</cp:lastModifiedBy>
  <cp:revision>93</cp:revision>
  <cp:lastPrinted>2015-10-20T20:32:50Z</cp:lastPrinted>
  <dcterms:created xsi:type="dcterms:W3CDTF">2009-10-21T03:28:25Z</dcterms:created>
  <dcterms:modified xsi:type="dcterms:W3CDTF">2017-12-06T00:03:47Z</dcterms:modified>
</cp:coreProperties>
</file>